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1" r:id="rId6"/>
    <p:sldId id="263" r:id="rId7"/>
    <p:sldId id="266" r:id="rId8"/>
    <p:sldId id="265" r:id="rId9"/>
    <p:sldId id="267" r:id="rId10"/>
    <p:sldId id="270" r:id="rId11"/>
    <p:sldId id="271" r:id="rId12"/>
    <p:sldId id="272" r:id="rId13"/>
    <p:sldId id="273" r:id="rId14"/>
    <p:sldId id="275" r:id="rId15"/>
    <p:sldId id="274" r:id="rId16"/>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476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Répartition du coût du programme par zone</a:t>
            </a:r>
          </a:p>
        </c:rich>
      </c:tx>
      <c:layout>
        <c:manualLayout>
          <c:xMode val="edge"/>
          <c:yMode val="edge"/>
          <c:x val="0.3175638837464490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650911847222347"/>
          <c:y val="0.14977633668673973"/>
          <c:w val="0.43259967561768242"/>
          <c:h val="0.7388740202685960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22B-47CC-B509-4CF3D8E82F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22B-47CC-B509-4CF3D8E82F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22B-47CC-B509-4CF3D8E82F6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22B-47CC-B509-4CF3D8E82F6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22B-47CC-B509-4CF3D8E82F6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22B-47CC-B509-4CF3D8E82F62}"/>
              </c:ext>
            </c:extLst>
          </c:dPt>
          <c:dLbls>
            <c:dLbl>
              <c:idx val="0"/>
              <c:layout>
                <c:manualLayout>
                  <c:x val="0.18333333333333332"/>
                  <c:y val="-0.125"/>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2B-47CC-B509-4CF3D8E82F62}"/>
                </c:ext>
              </c:extLst>
            </c:dLbl>
            <c:dLbl>
              <c:idx val="1"/>
              <c:layout>
                <c:manualLayout>
                  <c:x val="0.19722222222222213"/>
                  <c:y val="8.796296296296296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2B-47CC-B509-4CF3D8E82F62}"/>
                </c:ext>
              </c:extLst>
            </c:dLbl>
            <c:dLbl>
              <c:idx val="2"/>
              <c:layout>
                <c:manualLayout>
                  <c:x val="-8.3333333333333384E-2"/>
                  <c:y val="0.16666666666666666"/>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22B-47CC-B509-4CF3D8E82F62}"/>
                </c:ext>
              </c:extLst>
            </c:dLbl>
            <c:dLbl>
              <c:idx val="3"/>
              <c:layout>
                <c:manualLayout>
                  <c:x val="-0.19444444444444448"/>
                  <c:y val="0.111111111111111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22B-47CC-B509-4CF3D8E82F62}"/>
                </c:ext>
              </c:extLst>
            </c:dLbl>
            <c:dLbl>
              <c:idx val="4"/>
              <c:layout>
                <c:manualLayout>
                  <c:x val="-0.19166666666666668"/>
                  <c:y val="-7.407407407407402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22B-47CC-B509-4CF3D8E82F62}"/>
                </c:ext>
              </c:extLst>
            </c:dLbl>
            <c:dLbl>
              <c:idx val="5"/>
              <c:layout>
                <c:manualLayout>
                  <c:x val="-0.18168426512648828"/>
                  <c:y val="-9.639445829531365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22B-47CC-B509-4CF3D8E82F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Sheet1!$A$1:$A$6</c:f>
              <c:strCache>
                <c:ptCount val="6"/>
                <c:pt idx="0">
                  <c:v>Olliet</c:v>
                </c:pt>
                <c:pt idx="1">
                  <c:v>Cessens Sud</c:v>
                </c:pt>
                <c:pt idx="2">
                  <c:v>Cessens Nord</c:v>
                </c:pt>
                <c:pt idx="3">
                  <c:v>Murcier</c:v>
                </c:pt>
                <c:pt idx="4">
                  <c:v>Entre Olliet et Cessens</c:v>
                </c:pt>
                <c:pt idx="5">
                  <c:v>Cortagy</c:v>
                </c:pt>
              </c:strCache>
            </c:strRef>
          </c:cat>
          <c:val>
            <c:numRef>
              <c:f>Sheet1!$B$1:$B$6</c:f>
              <c:numCache>
                <c:formatCode>General</c:formatCode>
                <c:ptCount val="6"/>
                <c:pt idx="0">
                  <c:v>228000</c:v>
                </c:pt>
                <c:pt idx="1">
                  <c:v>150000</c:v>
                </c:pt>
                <c:pt idx="2">
                  <c:v>104000</c:v>
                </c:pt>
                <c:pt idx="3">
                  <c:v>48000</c:v>
                </c:pt>
                <c:pt idx="4">
                  <c:v>138000</c:v>
                </c:pt>
                <c:pt idx="5">
                  <c:v>77000</c:v>
                </c:pt>
              </c:numCache>
            </c:numRef>
          </c:val>
          <c:extLst>
            <c:ext xmlns:c16="http://schemas.microsoft.com/office/drawing/2014/chart" uri="{C3380CC4-5D6E-409C-BE32-E72D297353CC}">
              <c16:uniqueId val="{0000000C-622B-47CC-B509-4CF3D8E82F62}"/>
            </c:ext>
          </c:extLst>
        </c:ser>
        <c:dLbls>
          <c:showLegendKey val="0"/>
          <c:showVal val="0"/>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D816A8-AEA8-41A4-BCAC-0C590F70A5C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CD1A75AC-2C90-481D-88E0-484A1DE275EF}">
      <dgm:prSet phldrT="[Text]"/>
      <dgm:spPr>
        <a:solidFill>
          <a:schemeClr val="tx2">
            <a:lumMod val="50000"/>
            <a:lumOff val="50000"/>
          </a:schemeClr>
        </a:solidFill>
      </dgm:spPr>
      <dgm:t>
        <a:bodyPr/>
        <a:lstStyle/>
        <a:p>
          <a:r>
            <a:rPr lang="fr-FR" dirty="0"/>
            <a:t>1. Etat des lieux : rappels des données existantes, analyse de terrain</a:t>
          </a:r>
          <a:endParaRPr lang="en-GB" dirty="0"/>
        </a:p>
      </dgm:t>
    </dgm:pt>
    <dgm:pt modelId="{8DE72013-D060-47AA-93D4-9282013F5C84}" type="parTrans" cxnId="{F9DB7460-84E3-45C0-9BCD-B573A856E403}">
      <dgm:prSet/>
      <dgm:spPr/>
      <dgm:t>
        <a:bodyPr/>
        <a:lstStyle/>
        <a:p>
          <a:endParaRPr lang="en-GB"/>
        </a:p>
      </dgm:t>
    </dgm:pt>
    <dgm:pt modelId="{9B9B6CAF-A77D-426D-AF32-E0DDD962C6D7}" type="sibTrans" cxnId="{F9DB7460-84E3-45C0-9BCD-B573A856E403}">
      <dgm:prSet/>
      <dgm:spPr/>
      <dgm:t>
        <a:bodyPr/>
        <a:lstStyle/>
        <a:p>
          <a:endParaRPr lang="en-GB"/>
        </a:p>
      </dgm:t>
    </dgm:pt>
    <dgm:pt modelId="{984551EE-1735-4107-A942-9F7950A85D59}">
      <dgm:prSet/>
      <dgm:spPr>
        <a:solidFill>
          <a:schemeClr val="tx2">
            <a:lumMod val="75000"/>
            <a:lumOff val="25000"/>
          </a:schemeClr>
        </a:solidFill>
      </dgm:spPr>
      <dgm:t>
        <a:bodyPr/>
        <a:lstStyle/>
        <a:p>
          <a:r>
            <a:rPr lang="fr-FR" dirty="0"/>
            <a:t>2. Topographie du site pour établir une modélisation hydraulique et concevoir des plans du projet</a:t>
          </a:r>
        </a:p>
      </dgm:t>
    </dgm:pt>
    <dgm:pt modelId="{56E67F3E-21C1-49A7-BE7A-69BF8A79FCAD}" type="parTrans" cxnId="{8709F62C-D6E5-437A-B896-5F6D383F85E7}">
      <dgm:prSet/>
      <dgm:spPr/>
      <dgm:t>
        <a:bodyPr/>
        <a:lstStyle/>
        <a:p>
          <a:endParaRPr lang="en-GB"/>
        </a:p>
      </dgm:t>
    </dgm:pt>
    <dgm:pt modelId="{67CE0AA4-3053-4465-8B4C-56845115BC8F}" type="sibTrans" cxnId="{8709F62C-D6E5-437A-B896-5F6D383F85E7}">
      <dgm:prSet/>
      <dgm:spPr/>
      <dgm:t>
        <a:bodyPr/>
        <a:lstStyle/>
        <a:p>
          <a:endParaRPr lang="en-GB"/>
        </a:p>
      </dgm:t>
    </dgm:pt>
    <dgm:pt modelId="{0E010919-BD52-4F2F-95DA-EE2EC3B20E0E}">
      <dgm:prSet/>
      <dgm:spPr>
        <a:solidFill>
          <a:schemeClr val="tx2">
            <a:lumMod val="75000"/>
            <a:lumOff val="25000"/>
          </a:schemeClr>
        </a:solidFill>
      </dgm:spPr>
      <dgm:t>
        <a:bodyPr/>
        <a:lstStyle/>
        <a:p>
          <a:r>
            <a:rPr lang="fr-FR" dirty="0"/>
            <a:t>3. Etude hydrologique : synthèse des évènements passés, définir les débits de crue et de projet</a:t>
          </a:r>
        </a:p>
      </dgm:t>
    </dgm:pt>
    <dgm:pt modelId="{BA38D6F4-B5F0-4BC4-81A2-BBC916B226B6}" type="parTrans" cxnId="{73B762D8-622A-4F81-A160-36AB3B77033A}">
      <dgm:prSet/>
      <dgm:spPr/>
      <dgm:t>
        <a:bodyPr/>
        <a:lstStyle/>
        <a:p>
          <a:endParaRPr lang="en-GB"/>
        </a:p>
      </dgm:t>
    </dgm:pt>
    <dgm:pt modelId="{C1A7FC1C-6653-4697-8373-95206CF34587}" type="sibTrans" cxnId="{73B762D8-622A-4F81-A160-36AB3B77033A}">
      <dgm:prSet/>
      <dgm:spPr/>
      <dgm:t>
        <a:bodyPr/>
        <a:lstStyle/>
        <a:p>
          <a:endParaRPr lang="en-GB"/>
        </a:p>
      </dgm:t>
    </dgm:pt>
    <dgm:pt modelId="{1BC37E34-4ECF-4AA4-B113-0D835897BA67}">
      <dgm:prSet/>
      <dgm:spPr>
        <a:solidFill>
          <a:schemeClr val="accent6">
            <a:lumMod val="75000"/>
          </a:schemeClr>
        </a:solidFill>
      </dgm:spPr>
      <dgm:t>
        <a:bodyPr/>
        <a:lstStyle/>
        <a:p>
          <a:r>
            <a:rPr lang="fr-FR" dirty="0"/>
            <a:t>4. Modélisation hydraulique : établir un diagnostic de la situation actuelle et projet, établir les cartes d'inondation et permettre le dimensionnement des aménagements projetés</a:t>
          </a:r>
        </a:p>
      </dgm:t>
    </dgm:pt>
    <dgm:pt modelId="{FD2FEA93-FFDA-47A8-9AC0-99C45CEC1698}" type="parTrans" cxnId="{4E530A0C-3C27-4BB0-AFF7-12C16C8FAF82}">
      <dgm:prSet/>
      <dgm:spPr/>
      <dgm:t>
        <a:bodyPr/>
        <a:lstStyle/>
        <a:p>
          <a:endParaRPr lang="en-GB"/>
        </a:p>
      </dgm:t>
    </dgm:pt>
    <dgm:pt modelId="{DE841236-23A2-44DE-83FC-31E88B18445E}" type="sibTrans" cxnId="{4E530A0C-3C27-4BB0-AFF7-12C16C8FAF82}">
      <dgm:prSet/>
      <dgm:spPr/>
      <dgm:t>
        <a:bodyPr/>
        <a:lstStyle/>
        <a:p>
          <a:endParaRPr lang="en-GB"/>
        </a:p>
      </dgm:t>
    </dgm:pt>
    <dgm:pt modelId="{86F7ACC3-A712-45CF-9833-4BED3A4A3335}">
      <dgm:prSet/>
      <dgm:spPr>
        <a:solidFill>
          <a:schemeClr val="accent2"/>
        </a:solidFill>
      </dgm:spPr>
      <dgm:t>
        <a:bodyPr/>
        <a:lstStyle/>
        <a:p>
          <a:r>
            <a:rPr lang="fr-FR" dirty="0"/>
            <a:t>5. Propositions d'aménagements : rapport, plans, description et chiffrage sommaire</a:t>
          </a:r>
        </a:p>
      </dgm:t>
    </dgm:pt>
    <dgm:pt modelId="{58757DF6-5D16-47B4-BDCF-B2F006B2D682}" type="parTrans" cxnId="{EBA163C4-40D4-45B9-B491-84F3F41E7955}">
      <dgm:prSet/>
      <dgm:spPr/>
      <dgm:t>
        <a:bodyPr/>
        <a:lstStyle/>
        <a:p>
          <a:endParaRPr lang="en-GB"/>
        </a:p>
      </dgm:t>
    </dgm:pt>
    <dgm:pt modelId="{58165724-8AC1-45CB-BA79-D6892A8FB80A}" type="sibTrans" cxnId="{EBA163C4-40D4-45B9-B491-84F3F41E7955}">
      <dgm:prSet/>
      <dgm:spPr/>
      <dgm:t>
        <a:bodyPr/>
        <a:lstStyle/>
        <a:p>
          <a:endParaRPr lang="en-GB"/>
        </a:p>
      </dgm:t>
    </dgm:pt>
    <dgm:pt modelId="{8016DF04-1F7B-4E27-8C88-2BC4EDAAF4DF}" type="pres">
      <dgm:prSet presAssocID="{FDD816A8-AEA8-41A4-BCAC-0C590F70A5CC}" presName="linear" presStyleCnt="0">
        <dgm:presLayoutVars>
          <dgm:animLvl val="lvl"/>
          <dgm:resizeHandles val="exact"/>
        </dgm:presLayoutVars>
      </dgm:prSet>
      <dgm:spPr/>
    </dgm:pt>
    <dgm:pt modelId="{90584B96-383E-4995-8263-2FA52A26CE24}" type="pres">
      <dgm:prSet presAssocID="{CD1A75AC-2C90-481D-88E0-484A1DE275EF}" presName="parentText" presStyleLbl="node1" presStyleIdx="0" presStyleCnt="5">
        <dgm:presLayoutVars>
          <dgm:chMax val="0"/>
          <dgm:bulletEnabled val="1"/>
        </dgm:presLayoutVars>
      </dgm:prSet>
      <dgm:spPr/>
    </dgm:pt>
    <dgm:pt modelId="{326309F0-DEE1-4318-9A43-CD37FE8F0F9D}" type="pres">
      <dgm:prSet presAssocID="{9B9B6CAF-A77D-426D-AF32-E0DDD962C6D7}" presName="spacer" presStyleCnt="0"/>
      <dgm:spPr/>
    </dgm:pt>
    <dgm:pt modelId="{4689CB86-7522-4E5D-9EF5-06EDA39BC246}" type="pres">
      <dgm:prSet presAssocID="{984551EE-1735-4107-A942-9F7950A85D59}" presName="parentText" presStyleLbl="node1" presStyleIdx="1" presStyleCnt="5">
        <dgm:presLayoutVars>
          <dgm:chMax val="0"/>
          <dgm:bulletEnabled val="1"/>
        </dgm:presLayoutVars>
      </dgm:prSet>
      <dgm:spPr/>
    </dgm:pt>
    <dgm:pt modelId="{4A6ACF24-B644-430E-95E3-77A11A9D8EEC}" type="pres">
      <dgm:prSet presAssocID="{67CE0AA4-3053-4465-8B4C-56845115BC8F}" presName="spacer" presStyleCnt="0"/>
      <dgm:spPr/>
    </dgm:pt>
    <dgm:pt modelId="{75CF687F-6A92-473A-B83A-E052A346C00D}" type="pres">
      <dgm:prSet presAssocID="{0E010919-BD52-4F2F-95DA-EE2EC3B20E0E}" presName="parentText" presStyleLbl="node1" presStyleIdx="2" presStyleCnt="5">
        <dgm:presLayoutVars>
          <dgm:chMax val="0"/>
          <dgm:bulletEnabled val="1"/>
        </dgm:presLayoutVars>
      </dgm:prSet>
      <dgm:spPr/>
    </dgm:pt>
    <dgm:pt modelId="{2DA8294F-76DD-473C-9C34-D968DDA6B9F7}" type="pres">
      <dgm:prSet presAssocID="{C1A7FC1C-6653-4697-8373-95206CF34587}" presName="spacer" presStyleCnt="0"/>
      <dgm:spPr/>
    </dgm:pt>
    <dgm:pt modelId="{9AA86A0F-6D2E-4D27-BC64-310016660D32}" type="pres">
      <dgm:prSet presAssocID="{1BC37E34-4ECF-4AA4-B113-0D835897BA67}" presName="parentText" presStyleLbl="node1" presStyleIdx="3" presStyleCnt="5">
        <dgm:presLayoutVars>
          <dgm:chMax val="0"/>
          <dgm:bulletEnabled val="1"/>
        </dgm:presLayoutVars>
      </dgm:prSet>
      <dgm:spPr/>
    </dgm:pt>
    <dgm:pt modelId="{F486416D-8240-4E01-8169-BE85803FEBB8}" type="pres">
      <dgm:prSet presAssocID="{DE841236-23A2-44DE-83FC-31E88B18445E}" presName="spacer" presStyleCnt="0"/>
      <dgm:spPr/>
    </dgm:pt>
    <dgm:pt modelId="{ADC7D2D8-4FB8-4E52-8BFF-455925BA7084}" type="pres">
      <dgm:prSet presAssocID="{86F7ACC3-A712-45CF-9833-4BED3A4A3335}" presName="parentText" presStyleLbl="node1" presStyleIdx="4" presStyleCnt="5">
        <dgm:presLayoutVars>
          <dgm:chMax val="0"/>
          <dgm:bulletEnabled val="1"/>
        </dgm:presLayoutVars>
      </dgm:prSet>
      <dgm:spPr/>
    </dgm:pt>
  </dgm:ptLst>
  <dgm:cxnLst>
    <dgm:cxn modelId="{4E530A0C-3C27-4BB0-AFF7-12C16C8FAF82}" srcId="{FDD816A8-AEA8-41A4-BCAC-0C590F70A5CC}" destId="{1BC37E34-4ECF-4AA4-B113-0D835897BA67}" srcOrd="3" destOrd="0" parTransId="{FD2FEA93-FFDA-47A8-9AC0-99C45CEC1698}" sibTransId="{DE841236-23A2-44DE-83FC-31E88B18445E}"/>
    <dgm:cxn modelId="{DE666C22-0D1B-4D95-A879-810E01835E9B}" type="presOf" srcId="{984551EE-1735-4107-A942-9F7950A85D59}" destId="{4689CB86-7522-4E5D-9EF5-06EDA39BC246}" srcOrd="0" destOrd="0" presId="urn:microsoft.com/office/officeart/2005/8/layout/vList2"/>
    <dgm:cxn modelId="{8709F62C-D6E5-437A-B896-5F6D383F85E7}" srcId="{FDD816A8-AEA8-41A4-BCAC-0C590F70A5CC}" destId="{984551EE-1735-4107-A942-9F7950A85D59}" srcOrd="1" destOrd="0" parTransId="{56E67F3E-21C1-49A7-BE7A-69BF8A79FCAD}" sibTransId="{67CE0AA4-3053-4465-8B4C-56845115BC8F}"/>
    <dgm:cxn modelId="{F9DB7460-84E3-45C0-9BCD-B573A856E403}" srcId="{FDD816A8-AEA8-41A4-BCAC-0C590F70A5CC}" destId="{CD1A75AC-2C90-481D-88E0-484A1DE275EF}" srcOrd="0" destOrd="0" parTransId="{8DE72013-D060-47AA-93D4-9282013F5C84}" sibTransId="{9B9B6CAF-A77D-426D-AF32-E0DDD962C6D7}"/>
    <dgm:cxn modelId="{3F8DF943-B35E-416D-B72F-1A509516912E}" type="presOf" srcId="{1BC37E34-4ECF-4AA4-B113-0D835897BA67}" destId="{9AA86A0F-6D2E-4D27-BC64-310016660D32}" srcOrd="0" destOrd="0" presId="urn:microsoft.com/office/officeart/2005/8/layout/vList2"/>
    <dgm:cxn modelId="{039F998B-AEF2-4C66-A360-1A1563AAFD48}" type="presOf" srcId="{FDD816A8-AEA8-41A4-BCAC-0C590F70A5CC}" destId="{8016DF04-1F7B-4E27-8C88-2BC4EDAAF4DF}" srcOrd="0" destOrd="0" presId="urn:microsoft.com/office/officeart/2005/8/layout/vList2"/>
    <dgm:cxn modelId="{774BC09B-EEBB-44FA-86F7-B6F468EEBF28}" type="presOf" srcId="{CD1A75AC-2C90-481D-88E0-484A1DE275EF}" destId="{90584B96-383E-4995-8263-2FA52A26CE24}" srcOrd="0" destOrd="0" presId="urn:microsoft.com/office/officeart/2005/8/layout/vList2"/>
    <dgm:cxn modelId="{EBA163C4-40D4-45B9-B491-84F3F41E7955}" srcId="{FDD816A8-AEA8-41A4-BCAC-0C590F70A5CC}" destId="{86F7ACC3-A712-45CF-9833-4BED3A4A3335}" srcOrd="4" destOrd="0" parTransId="{58757DF6-5D16-47B4-BDCF-B2F006B2D682}" sibTransId="{58165724-8AC1-45CB-BA79-D6892A8FB80A}"/>
    <dgm:cxn modelId="{490B6CC5-FD80-49AC-929F-8A3B6010E3C5}" type="presOf" srcId="{86F7ACC3-A712-45CF-9833-4BED3A4A3335}" destId="{ADC7D2D8-4FB8-4E52-8BFF-455925BA7084}" srcOrd="0" destOrd="0" presId="urn:microsoft.com/office/officeart/2005/8/layout/vList2"/>
    <dgm:cxn modelId="{A088F0CD-B8A7-466D-BFBF-78F549656604}" type="presOf" srcId="{0E010919-BD52-4F2F-95DA-EE2EC3B20E0E}" destId="{75CF687F-6A92-473A-B83A-E052A346C00D}" srcOrd="0" destOrd="0" presId="urn:microsoft.com/office/officeart/2005/8/layout/vList2"/>
    <dgm:cxn modelId="{73B762D8-622A-4F81-A160-36AB3B77033A}" srcId="{FDD816A8-AEA8-41A4-BCAC-0C590F70A5CC}" destId="{0E010919-BD52-4F2F-95DA-EE2EC3B20E0E}" srcOrd="2" destOrd="0" parTransId="{BA38D6F4-B5F0-4BC4-81A2-BBC916B226B6}" sibTransId="{C1A7FC1C-6653-4697-8373-95206CF34587}"/>
    <dgm:cxn modelId="{2A10EB9C-73E9-4F3E-A783-CE9696CB1C56}" type="presParOf" srcId="{8016DF04-1F7B-4E27-8C88-2BC4EDAAF4DF}" destId="{90584B96-383E-4995-8263-2FA52A26CE24}" srcOrd="0" destOrd="0" presId="urn:microsoft.com/office/officeart/2005/8/layout/vList2"/>
    <dgm:cxn modelId="{DEC2A865-D465-4C65-B843-7BF3812ACC55}" type="presParOf" srcId="{8016DF04-1F7B-4E27-8C88-2BC4EDAAF4DF}" destId="{326309F0-DEE1-4318-9A43-CD37FE8F0F9D}" srcOrd="1" destOrd="0" presId="urn:microsoft.com/office/officeart/2005/8/layout/vList2"/>
    <dgm:cxn modelId="{E60342A2-6B7F-4945-9179-D3C18DBCABB9}" type="presParOf" srcId="{8016DF04-1F7B-4E27-8C88-2BC4EDAAF4DF}" destId="{4689CB86-7522-4E5D-9EF5-06EDA39BC246}" srcOrd="2" destOrd="0" presId="urn:microsoft.com/office/officeart/2005/8/layout/vList2"/>
    <dgm:cxn modelId="{B666749F-E52D-41C1-8582-73D5617347F9}" type="presParOf" srcId="{8016DF04-1F7B-4E27-8C88-2BC4EDAAF4DF}" destId="{4A6ACF24-B644-430E-95E3-77A11A9D8EEC}" srcOrd="3" destOrd="0" presId="urn:microsoft.com/office/officeart/2005/8/layout/vList2"/>
    <dgm:cxn modelId="{916B8DAB-8A5B-4784-8EB7-D3F216C2A5B9}" type="presParOf" srcId="{8016DF04-1F7B-4E27-8C88-2BC4EDAAF4DF}" destId="{75CF687F-6A92-473A-B83A-E052A346C00D}" srcOrd="4" destOrd="0" presId="urn:microsoft.com/office/officeart/2005/8/layout/vList2"/>
    <dgm:cxn modelId="{970D4934-FC56-477F-8312-BBAF38A6B259}" type="presParOf" srcId="{8016DF04-1F7B-4E27-8C88-2BC4EDAAF4DF}" destId="{2DA8294F-76DD-473C-9C34-D968DDA6B9F7}" srcOrd="5" destOrd="0" presId="urn:microsoft.com/office/officeart/2005/8/layout/vList2"/>
    <dgm:cxn modelId="{1049F510-4702-42E5-8BA2-CEB3EDAA8F50}" type="presParOf" srcId="{8016DF04-1F7B-4E27-8C88-2BC4EDAAF4DF}" destId="{9AA86A0F-6D2E-4D27-BC64-310016660D32}" srcOrd="6" destOrd="0" presId="urn:microsoft.com/office/officeart/2005/8/layout/vList2"/>
    <dgm:cxn modelId="{20B76EA4-63D1-4A27-A38A-C157A3574816}" type="presParOf" srcId="{8016DF04-1F7B-4E27-8C88-2BC4EDAAF4DF}" destId="{F486416D-8240-4E01-8169-BE85803FEBB8}" srcOrd="7" destOrd="0" presId="urn:microsoft.com/office/officeart/2005/8/layout/vList2"/>
    <dgm:cxn modelId="{6EF73BBE-43CA-4737-8FBD-E89666D74B2C}" type="presParOf" srcId="{8016DF04-1F7B-4E27-8C88-2BC4EDAAF4DF}" destId="{ADC7D2D8-4FB8-4E52-8BFF-455925BA708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979EAD-C1E8-411B-900B-A81689F74980}" type="doc">
      <dgm:prSet loTypeId="urn:microsoft.com/office/officeart/2005/8/layout/hProcess11" loCatId="process" qsTypeId="urn:microsoft.com/office/officeart/2005/8/quickstyle/simple1" qsCatId="simple" csTypeId="urn:microsoft.com/office/officeart/2005/8/colors/colorful4" csCatId="colorful" phldr="1"/>
      <dgm:spPr/>
    </dgm:pt>
    <dgm:pt modelId="{640E67A1-7BE5-4795-9B36-0E5336174DBF}">
      <dgm:prSet phldrT="[Text]"/>
      <dgm:spPr/>
      <dgm:t>
        <a:bodyPr/>
        <a:lstStyle/>
        <a:p>
          <a:r>
            <a:rPr lang="fr-FR" noProof="0" dirty="0"/>
            <a:t>Mai 2021 : étude présentée aux élus</a:t>
          </a:r>
        </a:p>
      </dgm:t>
    </dgm:pt>
    <dgm:pt modelId="{633D6116-62FB-4043-84F1-8C7AF7A9E4EF}" type="parTrans" cxnId="{44548B73-AC1B-41A7-8E21-FA7AED5D9652}">
      <dgm:prSet/>
      <dgm:spPr/>
      <dgm:t>
        <a:bodyPr/>
        <a:lstStyle/>
        <a:p>
          <a:endParaRPr lang="en-GB"/>
        </a:p>
      </dgm:t>
    </dgm:pt>
    <dgm:pt modelId="{FEC8C02B-9D54-4E63-8DDE-3A101A89F131}" type="sibTrans" cxnId="{44548B73-AC1B-41A7-8E21-FA7AED5D9652}">
      <dgm:prSet/>
      <dgm:spPr/>
      <dgm:t>
        <a:bodyPr/>
        <a:lstStyle/>
        <a:p>
          <a:endParaRPr lang="en-GB"/>
        </a:p>
      </dgm:t>
    </dgm:pt>
    <dgm:pt modelId="{14834947-6532-4FF7-A595-79895732EA67}">
      <dgm:prSet phldrT="[Text]"/>
      <dgm:spPr/>
      <dgm:t>
        <a:bodyPr/>
        <a:lstStyle/>
        <a:p>
          <a:r>
            <a:rPr lang="fr-FR" noProof="0" dirty="0"/>
            <a:t>Octobre 2021 : réunion publique de présentation du projet</a:t>
          </a:r>
        </a:p>
      </dgm:t>
    </dgm:pt>
    <dgm:pt modelId="{8A2CD3B5-B0CB-45A5-8FAA-22DEFE7B3B46}" type="parTrans" cxnId="{63329F30-FB4F-48EA-A026-E7272A5FADA5}">
      <dgm:prSet/>
      <dgm:spPr/>
      <dgm:t>
        <a:bodyPr/>
        <a:lstStyle/>
        <a:p>
          <a:endParaRPr lang="en-GB"/>
        </a:p>
      </dgm:t>
    </dgm:pt>
    <dgm:pt modelId="{7D84ADDC-8D13-42B7-A2CB-D3DD0B6773AC}" type="sibTrans" cxnId="{63329F30-FB4F-48EA-A026-E7272A5FADA5}">
      <dgm:prSet/>
      <dgm:spPr/>
      <dgm:t>
        <a:bodyPr/>
        <a:lstStyle/>
        <a:p>
          <a:endParaRPr lang="en-GB"/>
        </a:p>
      </dgm:t>
    </dgm:pt>
    <dgm:pt modelId="{E110BFDC-081F-4239-B0BD-CA97B9E909DD}">
      <dgm:prSet phldrT="[Text]"/>
      <dgm:spPr/>
      <dgm:t>
        <a:bodyPr/>
        <a:lstStyle/>
        <a:p>
          <a:r>
            <a:rPr lang="fr-FR" noProof="0" dirty="0">
              <a:highlight>
                <a:srgbClr val="FFFF00"/>
              </a:highlight>
            </a:rPr>
            <a:t>Date</a:t>
          </a:r>
          <a:r>
            <a:rPr lang="fr-FR" noProof="0" dirty="0"/>
            <a:t> : lancement des appels d’offres.</a:t>
          </a:r>
        </a:p>
      </dgm:t>
    </dgm:pt>
    <dgm:pt modelId="{F264DEB2-5D20-442E-88AE-8292D8107DCC}" type="parTrans" cxnId="{87549A54-3264-4CD7-A843-5AEF52F71738}">
      <dgm:prSet/>
      <dgm:spPr/>
      <dgm:t>
        <a:bodyPr/>
        <a:lstStyle/>
        <a:p>
          <a:endParaRPr lang="en-GB"/>
        </a:p>
      </dgm:t>
    </dgm:pt>
    <dgm:pt modelId="{49C450FC-1CBA-41C1-885D-F4D0DD262609}" type="sibTrans" cxnId="{87549A54-3264-4CD7-A843-5AEF52F71738}">
      <dgm:prSet/>
      <dgm:spPr/>
      <dgm:t>
        <a:bodyPr/>
        <a:lstStyle/>
        <a:p>
          <a:endParaRPr lang="en-GB"/>
        </a:p>
      </dgm:t>
    </dgm:pt>
    <dgm:pt modelId="{AF1955BE-D31D-4FA1-B67E-BE1DD421F08A}">
      <dgm:prSet phldrT="[Text]"/>
      <dgm:spPr/>
      <dgm:t>
        <a:bodyPr/>
        <a:lstStyle/>
        <a:p>
          <a:r>
            <a:rPr lang="fr-FR" noProof="0" dirty="0"/>
            <a:t>Signature des conventions avec les propriétaires des terrains impactés</a:t>
          </a:r>
        </a:p>
      </dgm:t>
    </dgm:pt>
    <dgm:pt modelId="{4C1726BB-A739-48FA-AD89-F4D3BB73F448}" type="parTrans" cxnId="{02C8C97D-D64B-417A-96FE-03046B5B72B2}">
      <dgm:prSet/>
      <dgm:spPr/>
      <dgm:t>
        <a:bodyPr/>
        <a:lstStyle/>
        <a:p>
          <a:endParaRPr lang="en-GB"/>
        </a:p>
      </dgm:t>
    </dgm:pt>
    <dgm:pt modelId="{2FF82608-8B52-4A0F-88C5-F68EE2FBC826}" type="sibTrans" cxnId="{02C8C97D-D64B-417A-96FE-03046B5B72B2}">
      <dgm:prSet/>
      <dgm:spPr/>
      <dgm:t>
        <a:bodyPr/>
        <a:lstStyle/>
        <a:p>
          <a:endParaRPr lang="en-GB"/>
        </a:p>
      </dgm:t>
    </dgm:pt>
    <dgm:pt modelId="{2BBE956E-57E1-434C-9A51-5D0457A76BA7}">
      <dgm:prSet phldrT="[Text]"/>
      <dgm:spPr/>
      <dgm:t>
        <a:bodyPr/>
        <a:lstStyle/>
        <a:p>
          <a:r>
            <a:rPr lang="fr-FR" noProof="0" dirty="0"/>
            <a:t>Mars 2024 début des travaux</a:t>
          </a:r>
        </a:p>
      </dgm:t>
    </dgm:pt>
    <dgm:pt modelId="{A169F5E4-5EBC-4EEF-A02A-3DE9D0724E99}" type="parTrans" cxnId="{3EDC45A4-069A-4F56-B2A3-5CDDCCC54615}">
      <dgm:prSet/>
      <dgm:spPr/>
      <dgm:t>
        <a:bodyPr/>
        <a:lstStyle/>
        <a:p>
          <a:endParaRPr lang="en-GB"/>
        </a:p>
      </dgm:t>
    </dgm:pt>
    <dgm:pt modelId="{7D7EEA7B-B853-4CBD-9ACC-FBDEF8FD3AC0}" type="sibTrans" cxnId="{3EDC45A4-069A-4F56-B2A3-5CDDCCC54615}">
      <dgm:prSet/>
      <dgm:spPr/>
      <dgm:t>
        <a:bodyPr/>
        <a:lstStyle/>
        <a:p>
          <a:endParaRPr lang="en-GB"/>
        </a:p>
      </dgm:t>
    </dgm:pt>
    <dgm:pt modelId="{52761437-4D50-4763-A9D0-402A704CDB48}">
      <dgm:prSet phldrT="[Text]"/>
      <dgm:spPr/>
      <dgm:t>
        <a:bodyPr/>
        <a:lstStyle/>
        <a:p>
          <a:r>
            <a:rPr lang="fr-FR" noProof="0" dirty="0"/>
            <a:t>Fin des travaux (printemps 2025)</a:t>
          </a:r>
        </a:p>
      </dgm:t>
    </dgm:pt>
    <dgm:pt modelId="{A6244FD4-0F1D-41ED-98D8-BD64324BE1A9}" type="parTrans" cxnId="{06D74A32-C889-453C-B024-732589959623}">
      <dgm:prSet/>
      <dgm:spPr/>
      <dgm:t>
        <a:bodyPr/>
        <a:lstStyle/>
        <a:p>
          <a:endParaRPr lang="en-GB"/>
        </a:p>
      </dgm:t>
    </dgm:pt>
    <dgm:pt modelId="{595FEDF1-D944-44DE-924D-9F526134A1F0}" type="sibTrans" cxnId="{06D74A32-C889-453C-B024-732589959623}">
      <dgm:prSet/>
      <dgm:spPr/>
      <dgm:t>
        <a:bodyPr/>
        <a:lstStyle/>
        <a:p>
          <a:endParaRPr lang="en-GB"/>
        </a:p>
      </dgm:t>
    </dgm:pt>
    <dgm:pt modelId="{29DBD2E4-A5CC-49DE-862C-6A906C093016}">
      <dgm:prSet phldrT="[Text]"/>
      <dgm:spPr/>
      <dgm:t>
        <a:bodyPr/>
        <a:lstStyle/>
        <a:p>
          <a:r>
            <a:rPr lang="fr-FR" noProof="0" dirty="0"/>
            <a:t>La commune mandate le cabinet « Hydrétudes » pour la maitrise d’ouvrage des aménagements</a:t>
          </a:r>
        </a:p>
      </dgm:t>
    </dgm:pt>
    <dgm:pt modelId="{D3484376-DB7B-45DA-88C1-30D4B3A5C87B}" type="parTrans" cxnId="{98EF2DBA-E8CE-4138-AFDF-262BEA13644F}">
      <dgm:prSet/>
      <dgm:spPr/>
      <dgm:t>
        <a:bodyPr/>
        <a:lstStyle/>
        <a:p>
          <a:endParaRPr lang="en-GB"/>
        </a:p>
      </dgm:t>
    </dgm:pt>
    <dgm:pt modelId="{C7749F5C-98BE-48A2-93ED-B90A390F566E}" type="sibTrans" cxnId="{98EF2DBA-E8CE-4138-AFDF-262BEA13644F}">
      <dgm:prSet/>
      <dgm:spPr/>
      <dgm:t>
        <a:bodyPr/>
        <a:lstStyle/>
        <a:p>
          <a:endParaRPr lang="en-GB"/>
        </a:p>
      </dgm:t>
    </dgm:pt>
    <dgm:pt modelId="{895A338D-AE58-420B-863F-748FA6D0C574}" type="pres">
      <dgm:prSet presAssocID="{AC979EAD-C1E8-411B-900B-A81689F74980}" presName="Name0" presStyleCnt="0">
        <dgm:presLayoutVars>
          <dgm:dir/>
          <dgm:resizeHandles val="exact"/>
        </dgm:presLayoutVars>
      </dgm:prSet>
      <dgm:spPr/>
    </dgm:pt>
    <dgm:pt modelId="{9EA1341A-1CF9-4D5E-89CC-2E2883FC8DE4}" type="pres">
      <dgm:prSet presAssocID="{AC979EAD-C1E8-411B-900B-A81689F74980}" presName="arrow" presStyleLbl="bgShp" presStyleIdx="0" presStyleCnt="1"/>
      <dgm:spPr/>
    </dgm:pt>
    <dgm:pt modelId="{A2934AC5-0F8A-4368-9DDA-A47110D73583}" type="pres">
      <dgm:prSet presAssocID="{AC979EAD-C1E8-411B-900B-A81689F74980}" presName="points" presStyleCnt="0"/>
      <dgm:spPr/>
    </dgm:pt>
    <dgm:pt modelId="{F8025A58-C9C2-4351-9AB0-9E4AFB579E85}" type="pres">
      <dgm:prSet presAssocID="{640E67A1-7BE5-4795-9B36-0E5336174DBF}" presName="compositeA" presStyleCnt="0"/>
      <dgm:spPr/>
    </dgm:pt>
    <dgm:pt modelId="{C2925B22-07E0-491A-8010-4884431D1D24}" type="pres">
      <dgm:prSet presAssocID="{640E67A1-7BE5-4795-9B36-0E5336174DBF}" presName="textA" presStyleLbl="revTx" presStyleIdx="0" presStyleCnt="7">
        <dgm:presLayoutVars>
          <dgm:bulletEnabled val="1"/>
        </dgm:presLayoutVars>
      </dgm:prSet>
      <dgm:spPr/>
    </dgm:pt>
    <dgm:pt modelId="{7C8E46BE-60FA-46A1-89F6-97800805A261}" type="pres">
      <dgm:prSet presAssocID="{640E67A1-7BE5-4795-9B36-0E5336174DBF}" presName="circleA" presStyleLbl="node1" presStyleIdx="0" presStyleCnt="7"/>
      <dgm:spPr>
        <a:ln>
          <a:noFill/>
        </a:ln>
      </dgm:spPr>
    </dgm:pt>
    <dgm:pt modelId="{A02758A4-1272-4D28-99D8-8434943D4900}" type="pres">
      <dgm:prSet presAssocID="{640E67A1-7BE5-4795-9B36-0E5336174DBF}" presName="spaceA" presStyleCnt="0"/>
      <dgm:spPr/>
    </dgm:pt>
    <dgm:pt modelId="{490EE0B6-8DEE-4760-B488-1322C8DD8B91}" type="pres">
      <dgm:prSet presAssocID="{FEC8C02B-9D54-4E63-8DDE-3A101A89F131}" presName="space" presStyleCnt="0"/>
      <dgm:spPr/>
    </dgm:pt>
    <dgm:pt modelId="{39C35932-A6FB-4C8D-B593-96C33DBE012F}" type="pres">
      <dgm:prSet presAssocID="{14834947-6532-4FF7-A595-79895732EA67}" presName="compositeB" presStyleCnt="0"/>
      <dgm:spPr/>
    </dgm:pt>
    <dgm:pt modelId="{7A3D9459-FEED-46F5-BC30-C81CEEF2E637}" type="pres">
      <dgm:prSet presAssocID="{14834947-6532-4FF7-A595-79895732EA67}" presName="textB" presStyleLbl="revTx" presStyleIdx="1" presStyleCnt="7">
        <dgm:presLayoutVars>
          <dgm:bulletEnabled val="1"/>
        </dgm:presLayoutVars>
      </dgm:prSet>
      <dgm:spPr/>
    </dgm:pt>
    <dgm:pt modelId="{DDEB66AD-AF9F-4FDF-BA51-D941C6C4D5CA}" type="pres">
      <dgm:prSet presAssocID="{14834947-6532-4FF7-A595-79895732EA67}" presName="circleB" presStyleLbl="node1" presStyleIdx="1" presStyleCnt="7"/>
      <dgm:spPr>
        <a:ln>
          <a:noFill/>
        </a:ln>
      </dgm:spPr>
    </dgm:pt>
    <dgm:pt modelId="{3F833E14-9A4A-429C-B434-84BFDAD7E80B}" type="pres">
      <dgm:prSet presAssocID="{14834947-6532-4FF7-A595-79895732EA67}" presName="spaceB" presStyleCnt="0"/>
      <dgm:spPr/>
    </dgm:pt>
    <dgm:pt modelId="{E8907E24-10BB-4817-80F3-BD3F6F54080C}" type="pres">
      <dgm:prSet presAssocID="{7D84ADDC-8D13-42B7-A2CB-D3DD0B6773AC}" presName="space" presStyleCnt="0"/>
      <dgm:spPr/>
    </dgm:pt>
    <dgm:pt modelId="{B56684DE-AF63-4B45-BCA6-7D2359104371}" type="pres">
      <dgm:prSet presAssocID="{29DBD2E4-A5CC-49DE-862C-6A906C093016}" presName="compositeA" presStyleCnt="0"/>
      <dgm:spPr/>
    </dgm:pt>
    <dgm:pt modelId="{6494048C-F263-480C-A668-15A255A7A337}" type="pres">
      <dgm:prSet presAssocID="{29DBD2E4-A5CC-49DE-862C-6A906C093016}" presName="textA" presStyleLbl="revTx" presStyleIdx="2" presStyleCnt="7">
        <dgm:presLayoutVars>
          <dgm:bulletEnabled val="1"/>
        </dgm:presLayoutVars>
      </dgm:prSet>
      <dgm:spPr/>
    </dgm:pt>
    <dgm:pt modelId="{537B935B-08F1-4BA0-B943-0198F2431BFC}" type="pres">
      <dgm:prSet presAssocID="{29DBD2E4-A5CC-49DE-862C-6A906C093016}" presName="circleA" presStyleLbl="node1" presStyleIdx="2" presStyleCnt="7" custLinFactNeighborX="6567"/>
      <dgm:spPr>
        <a:ln>
          <a:noFill/>
        </a:ln>
      </dgm:spPr>
    </dgm:pt>
    <dgm:pt modelId="{1BCA4A85-F888-4016-AAAC-66FB103008E9}" type="pres">
      <dgm:prSet presAssocID="{29DBD2E4-A5CC-49DE-862C-6A906C093016}" presName="spaceA" presStyleCnt="0"/>
      <dgm:spPr/>
    </dgm:pt>
    <dgm:pt modelId="{12C33539-DB61-4A78-8CA9-09F54EC89B26}" type="pres">
      <dgm:prSet presAssocID="{C7749F5C-98BE-48A2-93ED-B90A390F566E}" presName="space" presStyleCnt="0"/>
      <dgm:spPr/>
    </dgm:pt>
    <dgm:pt modelId="{EC69D29E-AEC5-4A60-8579-18DF2105C196}" type="pres">
      <dgm:prSet presAssocID="{E110BFDC-081F-4239-B0BD-CA97B9E909DD}" presName="compositeB" presStyleCnt="0"/>
      <dgm:spPr/>
    </dgm:pt>
    <dgm:pt modelId="{9AFE15EE-0DE4-4B28-92A8-29D993D3C637}" type="pres">
      <dgm:prSet presAssocID="{E110BFDC-081F-4239-B0BD-CA97B9E909DD}" presName="textB" presStyleLbl="revTx" presStyleIdx="3" presStyleCnt="7">
        <dgm:presLayoutVars>
          <dgm:bulletEnabled val="1"/>
        </dgm:presLayoutVars>
      </dgm:prSet>
      <dgm:spPr/>
    </dgm:pt>
    <dgm:pt modelId="{026C1F33-7C98-4A87-933E-72B087412025}" type="pres">
      <dgm:prSet presAssocID="{E110BFDC-081F-4239-B0BD-CA97B9E909DD}" presName="circleB" presStyleLbl="node1" presStyleIdx="3" presStyleCnt="7" custLinFactNeighborX="6567"/>
      <dgm:spPr>
        <a:ln>
          <a:noFill/>
        </a:ln>
      </dgm:spPr>
    </dgm:pt>
    <dgm:pt modelId="{AA0D29B4-F8B8-4656-B0C6-6F98391D9679}" type="pres">
      <dgm:prSet presAssocID="{E110BFDC-081F-4239-B0BD-CA97B9E909DD}" presName="spaceB" presStyleCnt="0"/>
      <dgm:spPr/>
    </dgm:pt>
    <dgm:pt modelId="{43991B85-FBB9-4A76-ACC6-06DDCBA825FC}" type="pres">
      <dgm:prSet presAssocID="{49C450FC-1CBA-41C1-885D-F4D0DD262609}" presName="space" presStyleCnt="0"/>
      <dgm:spPr/>
    </dgm:pt>
    <dgm:pt modelId="{83466267-53FF-49F0-95BD-32332EA4F2EF}" type="pres">
      <dgm:prSet presAssocID="{AF1955BE-D31D-4FA1-B67E-BE1DD421F08A}" presName="compositeA" presStyleCnt="0"/>
      <dgm:spPr/>
    </dgm:pt>
    <dgm:pt modelId="{62000DD4-A1D7-40CA-9885-928EDFBE152C}" type="pres">
      <dgm:prSet presAssocID="{AF1955BE-D31D-4FA1-B67E-BE1DD421F08A}" presName="textA" presStyleLbl="revTx" presStyleIdx="4" presStyleCnt="7">
        <dgm:presLayoutVars>
          <dgm:bulletEnabled val="1"/>
        </dgm:presLayoutVars>
      </dgm:prSet>
      <dgm:spPr/>
    </dgm:pt>
    <dgm:pt modelId="{9A72EA61-5348-4897-A74C-DC90CC2BB77C}" type="pres">
      <dgm:prSet presAssocID="{AF1955BE-D31D-4FA1-B67E-BE1DD421F08A}" presName="circleA" presStyleLbl="node1" presStyleIdx="4" presStyleCnt="7"/>
      <dgm:spPr>
        <a:ln>
          <a:noFill/>
        </a:ln>
      </dgm:spPr>
    </dgm:pt>
    <dgm:pt modelId="{30C85EA6-657F-4F59-A45F-30C507C165C5}" type="pres">
      <dgm:prSet presAssocID="{AF1955BE-D31D-4FA1-B67E-BE1DD421F08A}" presName="spaceA" presStyleCnt="0"/>
      <dgm:spPr/>
    </dgm:pt>
    <dgm:pt modelId="{1B217315-CDB3-453D-9CF2-C8FFA8FC00C7}" type="pres">
      <dgm:prSet presAssocID="{2FF82608-8B52-4A0F-88C5-F68EE2FBC826}" presName="space" presStyleCnt="0"/>
      <dgm:spPr/>
    </dgm:pt>
    <dgm:pt modelId="{629240E4-B5ED-4C5A-BEDB-E8756E9B523F}" type="pres">
      <dgm:prSet presAssocID="{2BBE956E-57E1-434C-9A51-5D0457A76BA7}" presName="compositeB" presStyleCnt="0"/>
      <dgm:spPr/>
    </dgm:pt>
    <dgm:pt modelId="{CD270923-8EFF-4831-BFD2-D60C0B7ACB69}" type="pres">
      <dgm:prSet presAssocID="{2BBE956E-57E1-434C-9A51-5D0457A76BA7}" presName="textB" presStyleLbl="revTx" presStyleIdx="5" presStyleCnt="7">
        <dgm:presLayoutVars>
          <dgm:bulletEnabled val="1"/>
        </dgm:presLayoutVars>
      </dgm:prSet>
      <dgm:spPr/>
    </dgm:pt>
    <dgm:pt modelId="{E92A012E-1E78-4DF0-BEDA-5208B5BFE43B}" type="pres">
      <dgm:prSet presAssocID="{2BBE956E-57E1-434C-9A51-5D0457A76BA7}" presName="circleB" presStyleLbl="node1" presStyleIdx="5" presStyleCnt="7"/>
      <dgm:spPr>
        <a:solidFill>
          <a:schemeClr val="accent6"/>
        </a:solidFill>
        <a:ln>
          <a:noFill/>
        </a:ln>
      </dgm:spPr>
    </dgm:pt>
    <dgm:pt modelId="{99C66D14-5283-4DEE-8272-708D62C5EB48}" type="pres">
      <dgm:prSet presAssocID="{2BBE956E-57E1-434C-9A51-5D0457A76BA7}" presName="spaceB" presStyleCnt="0"/>
      <dgm:spPr/>
    </dgm:pt>
    <dgm:pt modelId="{B9858807-7EEF-439C-ADC5-1D739BA82C83}" type="pres">
      <dgm:prSet presAssocID="{7D7EEA7B-B853-4CBD-9ACC-FBDEF8FD3AC0}" presName="space" presStyleCnt="0"/>
      <dgm:spPr/>
    </dgm:pt>
    <dgm:pt modelId="{2DEA8D5A-7384-4D00-A4A4-8BBB53BC07F4}" type="pres">
      <dgm:prSet presAssocID="{52761437-4D50-4763-A9D0-402A704CDB48}" presName="compositeA" presStyleCnt="0"/>
      <dgm:spPr/>
    </dgm:pt>
    <dgm:pt modelId="{CFDC4293-586E-4A6A-9CF6-9F33F1CF238E}" type="pres">
      <dgm:prSet presAssocID="{52761437-4D50-4763-A9D0-402A704CDB48}" presName="textA" presStyleLbl="revTx" presStyleIdx="6" presStyleCnt="7">
        <dgm:presLayoutVars>
          <dgm:bulletEnabled val="1"/>
        </dgm:presLayoutVars>
      </dgm:prSet>
      <dgm:spPr/>
    </dgm:pt>
    <dgm:pt modelId="{E420669E-5690-45DE-8FB7-128F57C44AF7}" type="pres">
      <dgm:prSet presAssocID="{52761437-4D50-4763-A9D0-402A704CDB48}" presName="circleA" presStyleLbl="node1" presStyleIdx="6" presStyleCnt="7"/>
      <dgm:spPr>
        <a:solidFill>
          <a:schemeClr val="bg1">
            <a:lumMod val="75000"/>
          </a:schemeClr>
        </a:solidFill>
        <a:ln>
          <a:noFill/>
        </a:ln>
      </dgm:spPr>
    </dgm:pt>
    <dgm:pt modelId="{6CA874E9-9EC3-4F3D-B26B-9957D64985C9}" type="pres">
      <dgm:prSet presAssocID="{52761437-4D50-4763-A9D0-402A704CDB48}" presName="spaceA" presStyleCnt="0"/>
      <dgm:spPr/>
    </dgm:pt>
  </dgm:ptLst>
  <dgm:cxnLst>
    <dgm:cxn modelId="{857C6E19-A962-4E8F-B15C-5F630D42F008}" type="presOf" srcId="{E110BFDC-081F-4239-B0BD-CA97B9E909DD}" destId="{9AFE15EE-0DE4-4B28-92A8-29D993D3C637}" srcOrd="0" destOrd="0" presId="urn:microsoft.com/office/officeart/2005/8/layout/hProcess11"/>
    <dgm:cxn modelId="{141D021A-2C81-4F97-BBD8-EA7AB315A503}" type="presOf" srcId="{52761437-4D50-4763-A9D0-402A704CDB48}" destId="{CFDC4293-586E-4A6A-9CF6-9F33F1CF238E}" srcOrd="0" destOrd="0" presId="urn:microsoft.com/office/officeart/2005/8/layout/hProcess11"/>
    <dgm:cxn modelId="{63329F30-FB4F-48EA-A026-E7272A5FADA5}" srcId="{AC979EAD-C1E8-411B-900B-A81689F74980}" destId="{14834947-6532-4FF7-A595-79895732EA67}" srcOrd="1" destOrd="0" parTransId="{8A2CD3B5-B0CB-45A5-8FAA-22DEFE7B3B46}" sibTransId="{7D84ADDC-8D13-42B7-A2CB-D3DD0B6773AC}"/>
    <dgm:cxn modelId="{06D74A32-C889-453C-B024-732589959623}" srcId="{AC979EAD-C1E8-411B-900B-A81689F74980}" destId="{52761437-4D50-4763-A9D0-402A704CDB48}" srcOrd="6" destOrd="0" parTransId="{A6244FD4-0F1D-41ED-98D8-BD64324BE1A9}" sibTransId="{595FEDF1-D944-44DE-924D-9F526134A1F0}"/>
    <dgm:cxn modelId="{1C32484A-1691-42A2-96FA-8F5B85614ADE}" type="presOf" srcId="{14834947-6532-4FF7-A595-79895732EA67}" destId="{7A3D9459-FEED-46F5-BC30-C81CEEF2E637}" srcOrd="0" destOrd="0" presId="urn:microsoft.com/office/officeart/2005/8/layout/hProcess11"/>
    <dgm:cxn modelId="{39A96550-8C61-4E9E-8CCD-26159758875F}" type="presOf" srcId="{AC979EAD-C1E8-411B-900B-A81689F74980}" destId="{895A338D-AE58-420B-863F-748FA6D0C574}" srcOrd="0" destOrd="0" presId="urn:microsoft.com/office/officeart/2005/8/layout/hProcess11"/>
    <dgm:cxn modelId="{44548B73-AC1B-41A7-8E21-FA7AED5D9652}" srcId="{AC979EAD-C1E8-411B-900B-A81689F74980}" destId="{640E67A1-7BE5-4795-9B36-0E5336174DBF}" srcOrd="0" destOrd="0" parTransId="{633D6116-62FB-4043-84F1-8C7AF7A9E4EF}" sibTransId="{FEC8C02B-9D54-4E63-8DDE-3A101A89F131}"/>
    <dgm:cxn modelId="{87549A54-3264-4CD7-A843-5AEF52F71738}" srcId="{AC979EAD-C1E8-411B-900B-A81689F74980}" destId="{E110BFDC-081F-4239-B0BD-CA97B9E909DD}" srcOrd="3" destOrd="0" parTransId="{F264DEB2-5D20-442E-88AE-8292D8107DCC}" sibTransId="{49C450FC-1CBA-41C1-885D-F4D0DD262609}"/>
    <dgm:cxn modelId="{02C8C97D-D64B-417A-96FE-03046B5B72B2}" srcId="{AC979EAD-C1E8-411B-900B-A81689F74980}" destId="{AF1955BE-D31D-4FA1-B67E-BE1DD421F08A}" srcOrd="4" destOrd="0" parTransId="{4C1726BB-A739-48FA-AD89-F4D3BB73F448}" sibTransId="{2FF82608-8B52-4A0F-88C5-F68EE2FBC826}"/>
    <dgm:cxn modelId="{93F1B783-B340-404B-B7D9-5E280E89D31E}" type="presOf" srcId="{AF1955BE-D31D-4FA1-B67E-BE1DD421F08A}" destId="{62000DD4-A1D7-40CA-9885-928EDFBE152C}" srcOrd="0" destOrd="0" presId="urn:microsoft.com/office/officeart/2005/8/layout/hProcess11"/>
    <dgm:cxn modelId="{3EDC45A4-069A-4F56-B2A3-5CDDCCC54615}" srcId="{AC979EAD-C1E8-411B-900B-A81689F74980}" destId="{2BBE956E-57E1-434C-9A51-5D0457A76BA7}" srcOrd="5" destOrd="0" parTransId="{A169F5E4-5EBC-4EEF-A02A-3DE9D0724E99}" sibTransId="{7D7EEA7B-B853-4CBD-9ACC-FBDEF8FD3AC0}"/>
    <dgm:cxn modelId="{1DB311AA-CC3B-4152-9DDC-3E66740A6D9E}" type="presOf" srcId="{29DBD2E4-A5CC-49DE-862C-6A906C093016}" destId="{6494048C-F263-480C-A668-15A255A7A337}" srcOrd="0" destOrd="0" presId="urn:microsoft.com/office/officeart/2005/8/layout/hProcess11"/>
    <dgm:cxn modelId="{98EF2DBA-E8CE-4138-AFDF-262BEA13644F}" srcId="{AC979EAD-C1E8-411B-900B-A81689F74980}" destId="{29DBD2E4-A5CC-49DE-862C-6A906C093016}" srcOrd="2" destOrd="0" parTransId="{D3484376-DB7B-45DA-88C1-30D4B3A5C87B}" sibTransId="{C7749F5C-98BE-48A2-93ED-B90A390F566E}"/>
    <dgm:cxn modelId="{DF8CEDDE-F657-40F5-A249-772FA9B41C86}" type="presOf" srcId="{640E67A1-7BE5-4795-9B36-0E5336174DBF}" destId="{C2925B22-07E0-491A-8010-4884431D1D24}" srcOrd="0" destOrd="0" presId="urn:microsoft.com/office/officeart/2005/8/layout/hProcess11"/>
    <dgm:cxn modelId="{D1ACACF3-93B6-4FC3-A0EF-501CF89BE6EA}" type="presOf" srcId="{2BBE956E-57E1-434C-9A51-5D0457A76BA7}" destId="{CD270923-8EFF-4831-BFD2-D60C0B7ACB69}" srcOrd="0" destOrd="0" presId="urn:microsoft.com/office/officeart/2005/8/layout/hProcess11"/>
    <dgm:cxn modelId="{A76CBF45-5AA7-438A-BECD-FD4185840EFE}" type="presParOf" srcId="{895A338D-AE58-420B-863F-748FA6D0C574}" destId="{9EA1341A-1CF9-4D5E-89CC-2E2883FC8DE4}" srcOrd="0" destOrd="0" presId="urn:microsoft.com/office/officeart/2005/8/layout/hProcess11"/>
    <dgm:cxn modelId="{A4E48951-FEC3-4DCE-BACA-5A6E47856273}" type="presParOf" srcId="{895A338D-AE58-420B-863F-748FA6D0C574}" destId="{A2934AC5-0F8A-4368-9DDA-A47110D73583}" srcOrd="1" destOrd="0" presId="urn:microsoft.com/office/officeart/2005/8/layout/hProcess11"/>
    <dgm:cxn modelId="{FEFCB8BB-012A-4382-A9D3-D836476DE933}" type="presParOf" srcId="{A2934AC5-0F8A-4368-9DDA-A47110D73583}" destId="{F8025A58-C9C2-4351-9AB0-9E4AFB579E85}" srcOrd="0" destOrd="0" presId="urn:microsoft.com/office/officeart/2005/8/layout/hProcess11"/>
    <dgm:cxn modelId="{B08F4D8E-7F91-4BB9-AA70-2C0587E11B00}" type="presParOf" srcId="{F8025A58-C9C2-4351-9AB0-9E4AFB579E85}" destId="{C2925B22-07E0-491A-8010-4884431D1D24}" srcOrd="0" destOrd="0" presId="urn:microsoft.com/office/officeart/2005/8/layout/hProcess11"/>
    <dgm:cxn modelId="{A5CCA2F1-C501-45F8-8EA0-4A5A761F02D4}" type="presParOf" srcId="{F8025A58-C9C2-4351-9AB0-9E4AFB579E85}" destId="{7C8E46BE-60FA-46A1-89F6-97800805A261}" srcOrd="1" destOrd="0" presId="urn:microsoft.com/office/officeart/2005/8/layout/hProcess11"/>
    <dgm:cxn modelId="{11EC5784-EFCE-4438-AC4A-76AB5A4F4B84}" type="presParOf" srcId="{F8025A58-C9C2-4351-9AB0-9E4AFB579E85}" destId="{A02758A4-1272-4D28-99D8-8434943D4900}" srcOrd="2" destOrd="0" presId="urn:microsoft.com/office/officeart/2005/8/layout/hProcess11"/>
    <dgm:cxn modelId="{5E85DADF-9BDD-4728-B7B1-8B29BEEA1563}" type="presParOf" srcId="{A2934AC5-0F8A-4368-9DDA-A47110D73583}" destId="{490EE0B6-8DEE-4760-B488-1322C8DD8B91}" srcOrd="1" destOrd="0" presId="urn:microsoft.com/office/officeart/2005/8/layout/hProcess11"/>
    <dgm:cxn modelId="{7ECCDEB8-63E6-47A6-B5D9-2DB49CB41581}" type="presParOf" srcId="{A2934AC5-0F8A-4368-9DDA-A47110D73583}" destId="{39C35932-A6FB-4C8D-B593-96C33DBE012F}" srcOrd="2" destOrd="0" presId="urn:microsoft.com/office/officeart/2005/8/layout/hProcess11"/>
    <dgm:cxn modelId="{11B4968A-7D13-40A6-8DD3-E428E0755892}" type="presParOf" srcId="{39C35932-A6FB-4C8D-B593-96C33DBE012F}" destId="{7A3D9459-FEED-46F5-BC30-C81CEEF2E637}" srcOrd="0" destOrd="0" presId="urn:microsoft.com/office/officeart/2005/8/layout/hProcess11"/>
    <dgm:cxn modelId="{D026F43B-2C1C-4836-94F3-8FCB460BE384}" type="presParOf" srcId="{39C35932-A6FB-4C8D-B593-96C33DBE012F}" destId="{DDEB66AD-AF9F-4FDF-BA51-D941C6C4D5CA}" srcOrd="1" destOrd="0" presId="urn:microsoft.com/office/officeart/2005/8/layout/hProcess11"/>
    <dgm:cxn modelId="{8551804B-42E4-4228-B4F1-02ABE66BB276}" type="presParOf" srcId="{39C35932-A6FB-4C8D-B593-96C33DBE012F}" destId="{3F833E14-9A4A-429C-B434-84BFDAD7E80B}" srcOrd="2" destOrd="0" presId="urn:microsoft.com/office/officeart/2005/8/layout/hProcess11"/>
    <dgm:cxn modelId="{5F6099D2-A988-4990-8A55-A3F834CE7CDB}" type="presParOf" srcId="{A2934AC5-0F8A-4368-9DDA-A47110D73583}" destId="{E8907E24-10BB-4817-80F3-BD3F6F54080C}" srcOrd="3" destOrd="0" presId="urn:microsoft.com/office/officeart/2005/8/layout/hProcess11"/>
    <dgm:cxn modelId="{2DCFF49C-3239-4515-8657-F17BDACFDDCE}" type="presParOf" srcId="{A2934AC5-0F8A-4368-9DDA-A47110D73583}" destId="{B56684DE-AF63-4B45-BCA6-7D2359104371}" srcOrd="4" destOrd="0" presId="urn:microsoft.com/office/officeart/2005/8/layout/hProcess11"/>
    <dgm:cxn modelId="{4A23A412-7A88-41C4-95B5-81DC5AE5E9E2}" type="presParOf" srcId="{B56684DE-AF63-4B45-BCA6-7D2359104371}" destId="{6494048C-F263-480C-A668-15A255A7A337}" srcOrd="0" destOrd="0" presId="urn:microsoft.com/office/officeart/2005/8/layout/hProcess11"/>
    <dgm:cxn modelId="{AFECF214-72C3-4735-B5E9-5F71B677E967}" type="presParOf" srcId="{B56684DE-AF63-4B45-BCA6-7D2359104371}" destId="{537B935B-08F1-4BA0-B943-0198F2431BFC}" srcOrd="1" destOrd="0" presId="urn:microsoft.com/office/officeart/2005/8/layout/hProcess11"/>
    <dgm:cxn modelId="{56490E65-FBB1-46EF-9B51-0922492A09BF}" type="presParOf" srcId="{B56684DE-AF63-4B45-BCA6-7D2359104371}" destId="{1BCA4A85-F888-4016-AAAC-66FB103008E9}" srcOrd="2" destOrd="0" presId="urn:microsoft.com/office/officeart/2005/8/layout/hProcess11"/>
    <dgm:cxn modelId="{C959F1AC-D811-4AFE-9C9F-BF453B671140}" type="presParOf" srcId="{A2934AC5-0F8A-4368-9DDA-A47110D73583}" destId="{12C33539-DB61-4A78-8CA9-09F54EC89B26}" srcOrd="5" destOrd="0" presId="urn:microsoft.com/office/officeart/2005/8/layout/hProcess11"/>
    <dgm:cxn modelId="{5A3FD3BF-8E0E-4C94-B32C-1703E88E4C79}" type="presParOf" srcId="{A2934AC5-0F8A-4368-9DDA-A47110D73583}" destId="{EC69D29E-AEC5-4A60-8579-18DF2105C196}" srcOrd="6" destOrd="0" presId="urn:microsoft.com/office/officeart/2005/8/layout/hProcess11"/>
    <dgm:cxn modelId="{43F36527-5D3F-4639-BC3E-4C578A5F057D}" type="presParOf" srcId="{EC69D29E-AEC5-4A60-8579-18DF2105C196}" destId="{9AFE15EE-0DE4-4B28-92A8-29D993D3C637}" srcOrd="0" destOrd="0" presId="urn:microsoft.com/office/officeart/2005/8/layout/hProcess11"/>
    <dgm:cxn modelId="{2F4593DC-D834-41B7-957B-75D26D0EDDCE}" type="presParOf" srcId="{EC69D29E-AEC5-4A60-8579-18DF2105C196}" destId="{026C1F33-7C98-4A87-933E-72B087412025}" srcOrd="1" destOrd="0" presId="urn:microsoft.com/office/officeart/2005/8/layout/hProcess11"/>
    <dgm:cxn modelId="{17DED0D9-441A-4EFE-A5EE-805079BC53F5}" type="presParOf" srcId="{EC69D29E-AEC5-4A60-8579-18DF2105C196}" destId="{AA0D29B4-F8B8-4656-B0C6-6F98391D9679}" srcOrd="2" destOrd="0" presId="urn:microsoft.com/office/officeart/2005/8/layout/hProcess11"/>
    <dgm:cxn modelId="{9485C536-52A7-4EE3-A5FB-24FB958C5EAD}" type="presParOf" srcId="{A2934AC5-0F8A-4368-9DDA-A47110D73583}" destId="{43991B85-FBB9-4A76-ACC6-06DDCBA825FC}" srcOrd="7" destOrd="0" presId="urn:microsoft.com/office/officeart/2005/8/layout/hProcess11"/>
    <dgm:cxn modelId="{D0F9BFAF-79AE-4C19-AE3F-2213B66F75EC}" type="presParOf" srcId="{A2934AC5-0F8A-4368-9DDA-A47110D73583}" destId="{83466267-53FF-49F0-95BD-32332EA4F2EF}" srcOrd="8" destOrd="0" presId="urn:microsoft.com/office/officeart/2005/8/layout/hProcess11"/>
    <dgm:cxn modelId="{A0E33EF5-C55D-46BE-BE8A-89ACFAE27153}" type="presParOf" srcId="{83466267-53FF-49F0-95BD-32332EA4F2EF}" destId="{62000DD4-A1D7-40CA-9885-928EDFBE152C}" srcOrd="0" destOrd="0" presId="urn:microsoft.com/office/officeart/2005/8/layout/hProcess11"/>
    <dgm:cxn modelId="{55DD2819-182A-4413-A31D-9C804D0B9F2A}" type="presParOf" srcId="{83466267-53FF-49F0-95BD-32332EA4F2EF}" destId="{9A72EA61-5348-4897-A74C-DC90CC2BB77C}" srcOrd="1" destOrd="0" presId="urn:microsoft.com/office/officeart/2005/8/layout/hProcess11"/>
    <dgm:cxn modelId="{2F9F2AC1-B367-4EC7-8F74-7F7D267C3E5A}" type="presParOf" srcId="{83466267-53FF-49F0-95BD-32332EA4F2EF}" destId="{30C85EA6-657F-4F59-A45F-30C507C165C5}" srcOrd="2" destOrd="0" presId="urn:microsoft.com/office/officeart/2005/8/layout/hProcess11"/>
    <dgm:cxn modelId="{8DDA07B1-48C9-4ED6-9BE8-FCA9C25515DA}" type="presParOf" srcId="{A2934AC5-0F8A-4368-9DDA-A47110D73583}" destId="{1B217315-CDB3-453D-9CF2-C8FFA8FC00C7}" srcOrd="9" destOrd="0" presId="urn:microsoft.com/office/officeart/2005/8/layout/hProcess11"/>
    <dgm:cxn modelId="{7C90FD6F-02DD-40B0-BCC6-6E1B6D7668EB}" type="presParOf" srcId="{A2934AC5-0F8A-4368-9DDA-A47110D73583}" destId="{629240E4-B5ED-4C5A-BEDB-E8756E9B523F}" srcOrd="10" destOrd="0" presId="urn:microsoft.com/office/officeart/2005/8/layout/hProcess11"/>
    <dgm:cxn modelId="{96CABB83-3D4C-4053-80D5-AB905EC89F16}" type="presParOf" srcId="{629240E4-B5ED-4C5A-BEDB-E8756E9B523F}" destId="{CD270923-8EFF-4831-BFD2-D60C0B7ACB69}" srcOrd="0" destOrd="0" presId="urn:microsoft.com/office/officeart/2005/8/layout/hProcess11"/>
    <dgm:cxn modelId="{2878FBC9-81CC-4CFC-9E37-98D9E8F61641}" type="presParOf" srcId="{629240E4-B5ED-4C5A-BEDB-E8756E9B523F}" destId="{E92A012E-1E78-4DF0-BEDA-5208B5BFE43B}" srcOrd="1" destOrd="0" presId="urn:microsoft.com/office/officeart/2005/8/layout/hProcess11"/>
    <dgm:cxn modelId="{8544682C-7B39-4DF5-9ED1-4299AE5FA2CC}" type="presParOf" srcId="{629240E4-B5ED-4C5A-BEDB-E8756E9B523F}" destId="{99C66D14-5283-4DEE-8272-708D62C5EB48}" srcOrd="2" destOrd="0" presId="urn:microsoft.com/office/officeart/2005/8/layout/hProcess11"/>
    <dgm:cxn modelId="{C34F4080-EFF3-4FE6-BA8D-F402DAA51627}" type="presParOf" srcId="{A2934AC5-0F8A-4368-9DDA-A47110D73583}" destId="{B9858807-7EEF-439C-ADC5-1D739BA82C83}" srcOrd="11" destOrd="0" presId="urn:microsoft.com/office/officeart/2005/8/layout/hProcess11"/>
    <dgm:cxn modelId="{9E1CD138-9F70-4139-8357-C07EA0B9145E}" type="presParOf" srcId="{A2934AC5-0F8A-4368-9DDA-A47110D73583}" destId="{2DEA8D5A-7384-4D00-A4A4-8BBB53BC07F4}" srcOrd="12" destOrd="0" presId="urn:microsoft.com/office/officeart/2005/8/layout/hProcess11"/>
    <dgm:cxn modelId="{CE96B344-4940-4B60-BF3D-AE4FD9A44EAB}" type="presParOf" srcId="{2DEA8D5A-7384-4D00-A4A4-8BBB53BC07F4}" destId="{CFDC4293-586E-4A6A-9CF6-9F33F1CF238E}" srcOrd="0" destOrd="0" presId="urn:microsoft.com/office/officeart/2005/8/layout/hProcess11"/>
    <dgm:cxn modelId="{A3CF2E6B-A152-4B91-9EC1-74A85F669643}" type="presParOf" srcId="{2DEA8D5A-7384-4D00-A4A4-8BBB53BC07F4}" destId="{E420669E-5690-45DE-8FB7-128F57C44AF7}" srcOrd="1" destOrd="0" presId="urn:microsoft.com/office/officeart/2005/8/layout/hProcess11"/>
    <dgm:cxn modelId="{9282D0C7-C65C-4A76-A51D-7760C6068F83}" type="presParOf" srcId="{2DEA8D5A-7384-4D00-A4A4-8BBB53BC07F4}" destId="{6CA874E9-9EC3-4F3D-B26B-9957D64985C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84B96-383E-4995-8263-2FA52A26CE24}">
      <dsp:nvSpPr>
        <dsp:cNvPr id="0" name=""/>
        <dsp:cNvSpPr/>
      </dsp:nvSpPr>
      <dsp:spPr>
        <a:xfrm>
          <a:off x="0" y="66307"/>
          <a:ext cx="10242643" cy="598893"/>
        </a:xfrm>
        <a:prstGeom prst="roundRect">
          <a:avLst/>
        </a:prstGeom>
        <a:solidFill>
          <a:schemeClr val="tx2">
            <a:lumMod val="50000"/>
            <a:lumOff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1. Etat des lieux : rappels des données existantes, analyse de terrain</a:t>
          </a:r>
          <a:endParaRPr lang="en-GB" sz="1500" kern="1200" dirty="0"/>
        </a:p>
      </dsp:txBody>
      <dsp:txXfrm>
        <a:off x="29236" y="95543"/>
        <a:ext cx="10184171" cy="540421"/>
      </dsp:txXfrm>
    </dsp:sp>
    <dsp:sp modelId="{4689CB86-7522-4E5D-9EF5-06EDA39BC246}">
      <dsp:nvSpPr>
        <dsp:cNvPr id="0" name=""/>
        <dsp:cNvSpPr/>
      </dsp:nvSpPr>
      <dsp:spPr>
        <a:xfrm>
          <a:off x="0" y="708400"/>
          <a:ext cx="10242643" cy="598893"/>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2. Topographie du site pour établir une modélisation hydraulique et concevoir des plans du projet</a:t>
          </a:r>
        </a:p>
      </dsp:txBody>
      <dsp:txXfrm>
        <a:off x="29236" y="737636"/>
        <a:ext cx="10184171" cy="540421"/>
      </dsp:txXfrm>
    </dsp:sp>
    <dsp:sp modelId="{75CF687F-6A92-473A-B83A-E052A346C00D}">
      <dsp:nvSpPr>
        <dsp:cNvPr id="0" name=""/>
        <dsp:cNvSpPr/>
      </dsp:nvSpPr>
      <dsp:spPr>
        <a:xfrm>
          <a:off x="0" y="1350494"/>
          <a:ext cx="10242643" cy="598893"/>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3. Etude hydrologique : synthèse des évènements passés, définir les débits de crue et de projet</a:t>
          </a:r>
        </a:p>
      </dsp:txBody>
      <dsp:txXfrm>
        <a:off x="29236" y="1379730"/>
        <a:ext cx="10184171" cy="540421"/>
      </dsp:txXfrm>
    </dsp:sp>
    <dsp:sp modelId="{9AA86A0F-6D2E-4D27-BC64-310016660D32}">
      <dsp:nvSpPr>
        <dsp:cNvPr id="0" name=""/>
        <dsp:cNvSpPr/>
      </dsp:nvSpPr>
      <dsp:spPr>
        <a:xfrm>
          <a:off x="0" y="1992588"/>
          <a:ext cx="10242643" cy="598893"/>
        </a:xfrm>
        <a:prstGeom prst="roundRect">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4. Modélisation hydraulique : établir un diagnostic de la situation actuelle et projet, établir les cartes d'inondation et permettre le dimensionnement des aménagements projetés</a:t>
          </a:r>
        </a:p>
      </dsp:txBody>
      <dsp:txXfrm>
        <a:off x="29236" y="2021824"/>
        <a:ext cx="10184171" cy="540421"/>
      </dsp:txXfrm>
    </dsp:sp>
    <dsp:sp modelId="{ADC7D2D8-4FB8-4E52-8BFF-455925BA7084}">
      <dsp:nvSpPr>
        <dsp:cNvPr id="0" name=""/>
        <dsp:cNvSpPr/>
      </dsp:nvSpPr>
      <dsp:spPr>
        <a:xfrm>
          <a:off x="0" y="2634682"/>
          <a:ext cx="10242643" cy="598893"/>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dirty="0"/>
            <a:t>5. Propositions d'aménagements : rapport, plans, description et chiffrage sommaire</a:t>
          </a:r>
        </a:p>
      </dsp:txBody>
      <dsp:txXfrm>
        <a:off x="29236" y="2663918"/>
        <a:ext cx="10184171" cy="540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1341A-1CF9-4D5E-89CC-2E2883FC8DE4}">
      <dsp:nvSpPr>
        <dsp:cNvPr id="0" name=""/>
        <dsp:cNvSpPr/>
      </dsp:nvSpPr>
      <dsp:spPr>
        <a:xfrm>
          <a:off x="0" y="1305401"/>
          <a:ext cx="10515600" cy="1740535"/>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925B22-07E0-491A-8010-4884431D1D24}">
      <dsp:nvSpPr>
        <dsp:cNvPr id="0" name=""/>
        <dsp:cNvSpPr/>
      </dsp:nvSpPr>
      <dsp:spPr>
        <a:xfrm>
          <a:off x="808" y="0"/>
          <a:ext cx="129622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fr-FR" sz="1200" kern="1200" noProof="0" dirty="0"/>
            <a:t>Mai 2021 : étude présentée aux élus</a:t>
          </a:r>
        </a:p>
      </dsp:txBody>
      <dsp:txXfrm>
        <a:off x="808" y="0"/>
        <a:ext cx="1296222" cy="1740535"/>
      </dsp:txXfrm>
    </dsp:sp>
    <dsp:sp modelId="{7C8E46BE-60FA-46A1-89F6-97800805A261}">
      <dsp:nvSpPr>
        <dsp:cNvPr id="0" name=""/>
        <dsp:cNvSpPr/>
      </dsp:nvSpPr>
      <dsp:spPr>
        <a:xfrm>
          <a:off x="431352" y="1958102"/>
          <a:ext cx="435133" cy="435133"/>
        </a:xfrm>
        <a:prstGeom prst="ellipse">
          <a:avLst/>
        </a:prstGeom>
        <a:solidFill>
          <a:schemeClr val="accent4">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3D9459-FEED-46F5-BC30-C81CEEF2E637}">
      <dsp:nvSpPr>
        <dsp:cNvPr id="0" name=""/>
        <dsp:cNvSpPr/>
      </dsp:nvSpPr>
      <dsp:spPr>
        <a:xfrm>
          <a:off x="1361842" y="2610802"/>
          <a:ext cx="129622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fr-FR" sz="1200" kern="1200" noProof="0" dirty="0"/>
            <a:t>Octobre 2021 : réunion publique de présentation du projet</a:t>
          </a:r>
        </a:p>
      </dsp:txBody>
      <dsp:txXfrm>
        <a:off x="1361842" y="2610802"/>
        <a:ext cx="1296222" cy="1740535"/>
      </dsp:txXfrm>
    </dsp:sp>
    <dsp:sp modelId="{DDEB66AD-AF9F-4FDF-BA51-D941C6C4D5CA}">
      <dsp:nvSpPr>
        <dsp:cNvPr id="0" name=""/>
        <dsp:cNvSpPr/>
      </dsp:nvSpPr>
      <dsp:spPr>
        <a:xfrm>
          <a:off x="1792386" y="1958102"/>
          <a:ext cx="435133" cy="435133"/>
        </a:xfrm>
        <a:prstGeom prst="ellipse">
          <a:avLst/>
        </a:prstGeom>
        <a:solidFill>
          <a:schemeClr val="accent4">
            <a:hueOff val="1099990"/>
            <a:satOff val="-4867"/>
            <a:lumOff val="-817"/>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94048C-F263-480C-A668-15A255A7A337}">
      <dsp:nvSpPr>
        <dsp:cNvPr id="0" name=""/>
        <dsp:cNvSpPr/>
      </dsp:nvSpPr>
      <dsp:spPr>
        <a:xfrm>
          <a:off x="2722875" y="0"/>
          <a:ext cx="129622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fr-FR" sz="1200" kern="1200" noProof="0" dirty="0"/>
            <a:t>La commune mandate le cabinet « Hydrétudes » pour la maitrise d’ouvrage des aménagements</a:t>
          </a:r>
        </a:p>
      </dsp:txBody>
      <dsp:txXfrm>
        <a:off x="2722875" y="0"/>
        <a:ext cx="1296222" cy="1740535"/>
      </dsp:txXfrm>
    </dsp:sp>
    <dsp:sp modelId="{537B935B-08F1-4BA0-B943-0198F2431BFC}">
      <dsp:nvSpPr>
        <dsp:cNvPr id="0" name=""/>
        <dsp:cNvSpPr/>
      </dsp:nvSpPr>
      <dsp:spPr>
        <a:xfrm>
          <a:off x="3181994" y="1958102"/>
          <a:ext cx="435133" cy="435133"/>
        </a:xfrm>
        <a:prstGeom prst="ellipse">
          <a:avLst/>
        </a:prstGeom>
        <a:solidFill>
          <a:schemeClr val="accent4">
            <a:hueOff val="2199979"/>
            <a:satOff val="-9734"/>
            <a:lumOff val="-1634"/>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FE15EE-0DE4-4B28-92A8-29D993D3C637}">
      <dsp:nvSpPr>
        <dsp:cNvPr id="0" name=""/>
        <dsp:cNvSpPr/>
      </dsp:nvSpPr>
      <dsp:spPr>
        <a:xfrm>
          <a:off x="4083908" y="2610802"/>
          <a:ext cx="129622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fr-FR" sz="1200" kern="1200" noProof="0" dirty="0">
              <a:highlight>
                <a:srgbClr val="FFFF00"/>
              </a:highlight>
            </a:rPr>
            <a:t>Date</a:t>
          </a:r>
          <a:r>
            <a:rPr lang="fr-FR" sz="1200" kern="1200" noProof="0" dirty="0"/>
            <a:t> : lancement des appels d’offres.</a:t>
          </a:r>
        </a:p>
      </dsp:txBody>
      <dsp:txXfrm>
        <a:off x="4083908" y="2610802"/>
        <a:ext cx="1296222" cy="1740535"/>
      </dsp:txXfrm>
    </dsp:sp>
    <dsp:sp modelId="{026C1F33-7C98-4A87-933E-72B087412025}">
      <dsp:nvSpPr>
        <dsp:cNvPr id="0" name=""/>
        <dsp:cNvSpPr/>
      </dsp:nvSpPr>
      <dsp:spPr>
        <a:xfrm>
          <a:off x="4543028" y="1958102"/>
          <a:ext cx="435133" cy="435133"/>
        </a:xfrm>
        <a:prstGeom prst="ellipse">
          <a:avLst/>
        </a:prstGeom>
        <a:solidFill>
          <a:schemeClr val="accent4">
            <a:hueOff val="3299968"/>
            <a:satOff val="-14601"/>
            <a:lumOff val="-2452"/>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000DD4-A1D7-40CA-9885-928EDFBE152C}">
      <dsp:nvSpPr>
        <dsp:cNvPr id="0" name=""/>
        <dsp:cNvSpPr/>
      </dsp:nvSpPr>
      <dsp:spPr>
        <a:xfrm>
          <a:off x="5444942" y="0"/>
          <a:ext cx="129622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fr-FR" sz="1200" kern="1200" noProof="0" dirty="0"/>
            <a:t>Signature des conventions avec les propriétaires des terrains impactés</a:t>
          </a:r>
        </a:p>
      </dsp:txBody>
      <dsp:txXfrm>
        <a:off x="5444942" y="0"/>
        <a:ext cx="1296222" cy="1740535"/>
      </dsp:txXfrm>
    </dsp:sp>
    <dsp:sp modelId="{9A72EA61-5348-4897-A74C-DC90CC2BB77C}">
      <dsp:nvSpPr>
        <dsp:cNvPr id="0" name=""/>
        <dsp:cNvSpPr/>
      </dsp:nvSpPr>
      <dsp:spPr>
        <a:xfrm>
          <a:off x="5875486" y="1958102"/>
          <a:ext cx="435133" cy="435133"/>
        </a:xfrm>
        <a:prstGeom prst="ellipse">
          <a:avLst/>
        </a:prstGeom>
        <a:solidFill>
          <a:schemeClr val="accent4">
            <a:hueOff val="4399958"/>
            <a:satOff val="-19468"/>
            <a:lumOff val="-3269"/>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270923-8EFF-4831-BFD2-D60C0B7ACB69}">
      <dsp:nvSpPr>
        <dsp:cNvPr id="0" name=""/>
        <dsp:cNvSpPr/>
      </dsp:nvSpPr>
      <dsp:spPr>
        <a:xfrm>
          <a:off x="6805975" y="2610802"/>
          <a:ext cx="129622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fr-FR" sz="1200" kern="1200" noProof="0" dirty="0"/>
            <a:t>Mars 2024 début des travaux</a:t>
          </a:r>
        </a:p>
      </dsp:txBody>
      <dsp:txXfrm>
        <a:off x="6805975" y="2610802"/>
        <a:ext cx="1296222" cy="1740535"/>
      </dsp:txXfrm>
    </dsp:sp>
    <dsp:sp modelId="{E92A012E-1E78-4DF0-BEDA-5208B5BFE43B}">
      <dsp:nvSpPr>
        <dsp:cNvPr id="0" name=""/>
        <dsp:cNvSpPr/>
      </dsp:nvSpPr>
      <dsp:spPr>
        <a:xfrm>
          <a:off x="7236519" y="1958102"/>
          <a:ext cx="435133" cy="435133"/>
        </a:xfrm>
        <a:prstGeom prst="ellipse">
          <a:avLst/>
        </a:prstGeom>
        <a:solidFill>
          <a:schemeClr val="accent6"/>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DC4293-586E-4A6A-9CF6-9F33F1CF238E}">
      <dsp:nvSpPr>
        <dsp:cNvPr id="0" name=""/>
        <dsp:cNvSpPr/>
      </dsp:nvSpPr>
      <dsp:spPr>
        <a:xfrm>
          <a:off x="8167009" y="0"/>
          <a:ext cx="129622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fr-FR" sz="1200" kern="1200" noProof="0" dirty="0"/>
            <a:t>Fin des travaux (printemps 2025)</a:t>
          </a:r>
        </a:p>
      </dsp:txBody>
      <dsp:txXfrm>
        <a:off x="8167009" y="0"/>
        <a:ext cx="1296222" cy="1740535"/>
      </dsp:txXfrm>
    </dsp:sp>
    <dsp:sp modelId="{E420669E-5690-45DE-8FB7-128F57C44AF7}">
      <dsp:nvSpPr>
        <dsp:cNvPr id="0" name=""/>
        <dsp:cNvSpPr/>
      </dsp:nvSpPr>
      <dsp:spPr>
        <a:xfrm>
          <a:off x="8597553" y="1958102"/>
          <a:ext cx="435133" cy="435133"/>
        </a:xfrm>
        <a:prstGeom prst="ellipse">
          <a:avLst/>
        </a:prstGeom>
        <a:solidFill>
          <a:schemeClr val="bg1">
            <a:lumMod val="7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FFB0C03-A15C-4F79-99A0-D7CAB1CF1FE4}" type="datetimeFigureOut">
              <a:rPr lang="en-GB" smtClean="0"/>
              <a:t>12/05/2025</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8CD3716-0ADE-4F3C-B33A-813FC038F3FE}" type="slidenum">
              <a:rPr lang="en-GB" smtClean="0"/>
              <a:t>‹N°›</a:t>
            </a:fld>
            <a:endParaRPr lang="en-GB" dirty="0"/>
          </a:p>
        </p:txBody>
      </p:sp>
    </p:spTree>
    <p:extLst>
      <p:ext uri="{BB962C8B-B14F-4D97-AF65-F5344CB8AC3E}">
        <p14:creationId xmlns:p14="http://schemas.microsoft.com/office/powerpoint/2010/main" val="509036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CD3716-0ADE-4F3C-B33A-813FC038F3FE}" type="slidenum">
              <a:rPr lang="en-GB" smtClean="0"/>
              <a:t>1</a:t>
            </a:fld>
            <a:endParaRPr lang="en-GB" dirty="0"/>
          </a:p>
        </p:txBody>
      </p:sp>
    </p:spTree>
    <p:extLst>
      <p:ext uri="{BB962C8B-B14F-4D97-AF65-F5344CB8AC3E}">
        <p14:creationId xmlns:p14="http://schemas.microsoft.com/office/powerpoint/2010/main" val="3166157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CD3716-0ADE-4F3C-B33A-813FC038F3FE}" type="slidenum">
              <a:rPr lang="en-GB" smtClean="0"/>
              <a:t>8</a:t>
            </a:fld>
            <a:endParaRPr lang="en-GB" dirty="0"/>
          </a:p>
        </p:txBody>
      </p:sp>
    </p:spTree>
    <p:extLst>
      <p:ext uri="{BB962C8B-B14F-4D97-AF65-F5344CB8AC3E}">
        <p14:creationId xmlns:p14="http://schemas.microsoft.com/office/powerpoint/2010/main" val="349007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CD3716-0ADE-4F3C-B33A-813FC038F3FE}" type="slidenum">
              <a:rPr lang="en-GB" smtClean="0"/>
              <a:t>12</a:t>
            </a:fld>
            <a:endParaRPr lang="en-GB" dirty="0"/>
          </a:p>
        </p:txBody>
      </p:sp>
    </p:spTree>
    <p:extLst>
      <p:ext uri="{BB962C8B-B14F-4D97-AF65-F5344CB8AC3E}">
        <p14:creationId xmlns:p14="http://schemas.microsoft.com/office/powerpoint/2010/main" val="349404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0EC7-2D23-E83E-9904-C217621C7A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268F021-746A-AEFF-07C9-C98B20811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E814B3-E2C3-FFEA-C386-4232C5BEDAAB}"/>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5" name="Footer Placeholder 4">
            <a:extLst>
              <a:ext uri="{FF2B5EF4-FFF2-40B4-BE49-F238E27FC236}">
                <a16:creationId xmlns:a16="http://schemas.microsoft.com/office/drawing/2014/main" id="{804221E9-C960-9E6D-BEE1-32CB35E2CF6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8EFAECE-848E-1405-7602-B931A5897A0B}"/>
              </a:ext>
            </a:extLst>
          </p:cNvPr>
          <p:cNvSpPr>
            <a:spLocks noGrp="1"/>
          </p:cNvSpPr>
          <p:nvPr>
            <p:ph type="sldNum" sz="quarter" idx="12"/>
          </p:nvPr>
        </p:nvSpPr>
        <p:spPr/>
        <p:txBody>
          <a:bodyPr/>
          <a:lstStyle/>
          <a:p>
            <a:fld id="{E31AC8CF-7FD0-4347-9058-5C99B503F9F5}" type="slidenum">
              <a:rPr lang="en-GB" smtClean="0"/>
              <a:t>‹N°›</a:t>
            </a:fld>
            <a:endParaRPr lang="en-GB" dirty="0"/>
          </a:p>
        </p:txBody>
      </p:sp>
    </p:spTree>
    <p:extLst>
      <p:ext uri="{BB962C8B-B14F-4D97-AF65-F5344CB8AC3E}">
        <p14:creationId xmlns:p14="http://schemas.microsoft.com/office/powerpoint/2010/main" val="663849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D2A4-C37B-32ED-EA7A-3B97CBC0E6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129DE9-65F9-29D8-6006-31BF8DB42B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A366ED-9CBF-5A43-2558-C60A2E42FBB9}"/>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5" name="Footer Placeholder 4">
            <a:extLst>
              <a:ext uri="{FF2B5EF4-FFF2-40B4-BE49-F238E27FC236}">
                <a16:creationId xmlns:a16="http://schemas.microsoft.com/office/drawing/2014/main" id="{2C9898DB-7677-87EB-0DBF-ED11AC94C60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58805AC-F850-6DC9-1E97-6DEDFBB2D086}"/>
              </a:ext>
            </a:extLst>
          </p:cNvPr>
          <p:cNvSpPr>
            <a:spLocks noGrp="1"/>
          </p:cNvSpPr>
          <p:nvPr>
            <p:ph type="sldNum" sz="quarter" idx="12"/>
          </p:nvPr>
        </p:nvSpPr>
        <p:spPr/>
        <p:txBody>
          <a:bodyPr/>
          <a:lstStyle/>
          <a:p>
            <a:fld id="{E31AC8CF-7FD0-4347-9058-5C99B503F9F5}" type="slidenum">
              <a:rPr lang="en-GB" smtClean="0"/>
              <a:t>‹N°›</a:t>
            </a:fld>
            <a:endParaRPr lang="en-GB" dirty="0"/>
          </a:p>
        </p:txBody>
      </p:sp>
    </p:spTree>
    <p:extLst>
      <p:ext uri="{BB962C8B-B14F-4D97-AF65-F5344CB8AC3E}">
        <p14:creationId xmlns:p14="http://schemas.microsoft.com/office/powerpoint/2010/main" val="306269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9370D4-BF11-14AA-F892-43373B7CB1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B3C316-348E-002A-D453-0C4847245A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6131BC-9A72-7E26-D342-26788DBE0EB2}"/>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5" name="Footer Placeholder 4">
            <a:extLst>
              <a:ext uri="{FF2B5EF4-FFF2-40B4-BE49-F238E27FC236}">
                <a16:creationId xmlns:a16="http://schemas.microsoft.com/office/drawing/2014/main" id="{35846F3F-56BC-A52B-5486-14248D9AABA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A0E2819-F673-12A2-465E-3C19CB9AB10A}"/>
              </a:ext>
            </a:extLst>
          </p:cNvPr>
          <p:cNvSpPr>
            <a:spLocks noGrp="1"/>
          </p:cNvSpPr>
          <p:nvPr>
            <p:ph type="sldNum" sz="quarter" idx="12"/>
          </p:nvPr>
        </p:nvSpPr>
        <p:spPr/>
        <p:txBody>
          <a:bodyPr/>
          <a:lstStyle/>
          <a:p>
            <a:fld id="{E31AC8CF-7FD0-4347-9058-5C99B503F9F5}" type="slidenum">
              <a:rPr lang="en-GB" smtClean="0"/>
              <a:t>‹N°›</a:t>
            </a:fld>
            <a:endParaRPr lang="en-GB" dirty="0"/>
          </a:p>
        </p:txBody>
      </p:sp>
    </p:spTree>
    <p:extLst>
      <p:ext uri="{BB962C8B-B14F-4D97-AF65-F5344CB8AC3E}">
        <p14:creationId xmlns:p14="http://schemas.microsoft.com/office/powerpoint/2010/main" val="132857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E4EB-85BA-0C8F-4C8D-82BEC05CB0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151059-F423-4975-8A19-DC6F2A82A1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6B3067-A5C9-CE2F-EE99-37A9629C3011}"/>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5" name="Footer Placeholder 4">
            <a:extLst>
              <a:ext uri="{FF2B5EF4-FFF2-40B4-BE49-F238E27FC236}">
                <a16:creationId xmlns:a16="http://schemas.microsoft.com/office/drawing/2014/main" id="{EB6F2262-728F-2BC1-0FD1-DC8BB9D920F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9130F29-FF96-C2CC-B698-5889CD041E96}"/>
              </a:ext>
            </a:extLst>
          </p:cNvPr>
          <p:cNvSpPr>
            <a:spLocks noGrp="1"/>
          </p:cNvSpPr>
          <p:nvPr>
            <p:ph type="sldNum" sz="quarter" idx="12"/>
          </p:nvPr>
        </p:nvSpPr>
        <p:spPr/>
        <p:txBody>
          <a:bodyPr/>
          <a:lstStyle/>
          <a:p>
            <a:fld id="{E31AC8CF-7FD0-4347-9058-5C99B503F9F5}" type="slidenum">
              <a:rPr lang="en-GB" smtClean="0"/>
              <a:t>‹N°›</a:t>
            </a:fld>
            <a:endParaRPr lang="en-GB" dirty="0"/>
          </a:p>
        </p:txBody>
      </p:sp>
      <p:pic>
        <p:nvPicPr>
          <p:cNvPr id="7" name="Picture 6" descr="A logo of a coat of arms&#10;&#10;Description automatically generated">
            <a:extLst>
              <a:ext uri="{FF2B5EF4-FFF2-40B4-BE49-F238E27FC236}">
                <a16:creationId xmlns:a16="http://schemas.microsoft.com/office/drawing/2014/main" id="{84175660-6BC4-D829-72F0-78D5E0C005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Tree>
    <p:extLst>
      <p:ext uri="{BB962C8B-B14F-4D97-AF65-F5344CB8AC3E}">
        <p14:creationId xmlns:p14="http://schemas.microsoft.com/office/powerpoint/2010/main" val="192211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1A97-F818-B99A-2328-9DCD435C26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3F8BEC-D845-C4AF-0639-A70950AD21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C67E52-0AD8-3F89-35CF-0271C306AE78}"/>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5" name="Footer Placeholder 4">
            <a:extLst>
              <a:ext uri="{FF2B5EF4-FFF2-40B4-BE49-F238E27FC236}">
                <a16:creationId xmlns:a16="http://schemas.microsoft.com/office/drawing/2014/main" id="{70CA3862-63B5-5879-44CF-4A29748674E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7BEE694-4811-8AB0-8257-730C7888D5E0}"/>
              </a:ext>
            </a:extLst>
          </p:cNvPr>
          <p:cNvSpPr>
            <a:spLocks noGrp="1"/>
          </p:cNvSpPr>
          <p:nvPr>
            <p:ph type="sldNum" sz="quarter" idx="12"/>
          </p:nvPr>
        </p:nvSpPr>
        <p:spPr/>
        <p:txBody>
          <a:bodyPr/>
          <a:lstStyle/>
          <a:p>
            <a:fld id="{E31AC8CF-7FD0-4347-9058-5C99B503F9F5}" type="slidenum">
              <a:rPr lang="en-GB" smtClean="0"/>
              <a:t>‹N°›</a:t>
            </a:fld>
            <a:endParaRPr lang="en-GB" dirty="0"/>
          </a:p>
        </p:txBody>
      </p:sp>
    </p:spTree>
    <p:extLst>
      <p:ext uri="{BB962C8B-B14F-4D97-AF65-F5344CB8AC3E}">
        <p14:creationId xmlns:p14="http://schemas.microsoft.com/office/powerpoint/2010/main" val="3973536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31676-8C00-1571-98FC-D09510661B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78145A-CB8C-9142-AAE0-1319A0556F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66E7C0-71DD-450C-E885-71E18D672D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11E2840-29AF-22F2-775A-482959516EEA}"/>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6" name="Footer Placeholder 5">
            <a:extLst>
              <a:ext uri="{FF2B5EF4-FFF2-40B4-BE49-F238E27FC236}">
                <a16:creationId xmlns:a16="http://schemas.microsoft.com/office/drawing/2014/main" id="{74C49E95-115A-5BD4-746F-091BFA77358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60580F8-1A61-4B52-90FC-50723213B96F}"/>
              </a:ext>
            </a:extLst>
          </p:cNvPr>
          <p:cNvSpPr>
            <a:spLocks noGrp="1"/>
          </p:cNvSpPr>
          <p:nvPr>
            <p:ph type="sldNum" sz="quarter" idx="12"/>
          </p:nvPr>
        </p:nvSpPr>
        <p:spPr/>
        <p:txBody>
          <a:bodyPr/>
          <a:lstStyle/>
          <a:p>
            <a:fld id="{E31AC8CF-7FD0-4347-9058-5C99B503F9F5}" type="slidenum">
              <a:rPr lang="en-GB" smtClean="0"/>
              <a:t>‹N°›</a:t>
            </a:fld>
            <a:endParaRPr lang="en-GB" dirty="0"/>
          </a:p>
        </p:txBody>
      </p:sp>
    </p:spTree>
    <p:extLst>
      <p:ext uri="{BB962C8B-B14F-4D97-AF65-F5344CB8AC3E}">
        <p14:creationId xmlns:p14="http://schemas.microsoft.com/office/powerpoint/2010/main" val="322680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C359F-8E34-2295-0162-959B946F192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9EAB6F-83E7-BCB6-4B04-53B73D91BD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869607-3C54-A43F-528B-9678F57EA2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A29DCEA-FCA7-B55E-3062-CD437AA0DA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30D7AA-655E-E347-422E-1199D9C218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B411E8-487D-F7AF-594D-45A71152BC42}"/>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8" name="Footer Placeholder 7">
            <a:extLst>
              <a:ext uri="{FF2B5EF4-FFF2-40B4-BE49-F238E27FC236}">
                <a16:creationId xmlns:a16="http://schemas.microsoft.com/office/drawing/2014/main" id="{C1EF7ED8-D936-C20D-BA37-C1363552626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32F8E67-D1EB-8041-2375-5BFD4EAE2759}"/>
              </a:ext>
            </a:extLst>
          </p:cNvPr>
          <p:cNvSpPr>
            <a:spLocks noGrp="1"/>
          </p:cNvSpPr>
          <p:nvPr>
            <p:ph type="sldNum" sz="quarter" idx="12"/>
          </p:nvPr>
        </p:nvSpPr>
        <p:spPr/>
        <p:txBody>
          <a:bodyPr/>
          <a:lstStyle/>
          <a:p>
            <a:fld id="{E31AC8CF-7FD0-4347-9058-5C99B503F9F5}" type="slidenum">
              <a:rPr lang="en-GB" smtClean="0"/>
              <a:t>‹N°›</a:t>
            </a:fld>
            <a:endParaRPr lang="en-GB" dirty="0"/>
          </a:p>
        </p:txBody>
      </p:sp>
    </p:spTree>
    <p:extLst>
      <p:ext uri="{BB962C8B-B14F-4D97-AF65-F5344CB8AC3E}">
        <p14:creationId xmlns:p14="http://schemas.microsoft.com/office/powerpoint/2010/main" val="2629922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CC9C-629C-C41B-66CF-76378AD1C9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BB625D6-97A6-43EC-77D4-63716A187596}"/>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4" name="Footer Placeholder 3">
            <a:extLst>
              <a:ext uri="{FF2B5EF4-FFF2-40B4-BE49-F238E27FC236}">
                <a16:creationId xmlns:a16="http://schemas.microsoft.com/office/drawing/2014/main" id="{5BA841DB-D254-9206-CAB7-146FB8A9137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1B1699D-F4E1-2699-F69B-4C80A92C8422}"/>
              </a:ext>
            </a:extLst>
          </p:cNvPr>
          <p:cNvSpPr>
            <a:spLocks noGrp="1"/>
          </p:cNvSpPr>
          <p:nvPr>
            <p:ph type="sldNum" sz="quarter" idx="12"/>
          </p:nvPr>
        </p:nvSpPr>
        <p:spPr/>
        <p:txBody>
          <a:bodyPr/>
          <a:lstStyle/>
          <a:p>
            <a:fld id="{E31AC8CF-7FD0-4347-9058-5C99B503F9F5}" type="slidenum">
              <a:rPr lang="en-GB" smtClean="0"/>
              <a:t>‹N°›</a:t>
            </a:fld>
            <a:endParaRPr lang="en-GB" dirty="0"/>
          </a:p>
        </p:txBody>
      </p:sp>
    </p:spTree>
    <p:extLst>
      <p:ext uri="{BB962C8B-B14F-4D97-AF65-F5344CB8AC3E}">
        <p14:creationId xmlns:p14="http://schemas.microsoft.com/office/powerpoint/2010/main" val="3809661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6919C-8A9A-12BE-4A08-BD4DFA96D3BA}"/>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3" name="Footer Placeholder 2">
            <a:extLst>
              <a:ext uri="{FF2B5EF4-FFF2-40B4-BE49-F238E27FC236}">
                <a16:creationId xmlns:a16="http://schemas.microsoft.com/office/drawing/2014/main" id="{894FCE9F-1F0B-AE59-C3F4-D572485D408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E0C2F31-3714-0163-9746-3A0BBB54BC21}"/>
              </a:ext>
            </a:extLst>
          </p:cNvPr>
          <p:cNvSpPr>
            <a:spLocks noGrp="1"/>
          </p:cNvSpPr>
          <p:nvPr>
            <p:ph type="sldNum" sz="quarter" idx="12"/>
          </p:nvPr>
        </p:nvSpPr>
        <p:spPr/>
        <p:txBody>
          <a:bodyPr/>
          <a:lstStyle/>
          <a:p>
            <a:fld id="{E31AC8CF-7FD0-4347-9058-5C99B503F9F5}" type="slidenum">
              <a:rPr lang="en-GB" smtClean="0"/>
              <a:t>‹N°›</a:t>
            </a:fld>
            <a:endParaRPr lang="en-GB" dirty="0"/>
          </a:p>
        </p:txBody>
      </p:sp>
    </p:spTree>
    <p:extLst>
      <p:ext uri="{BB962C8B-B14F-4D97-AF65-F5344CB8AC3E}">
        <p14:creationId xmlns:p14="http://schemas.microsoft.com/office/powerpoint/2010/main" val="330574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2555-F83D-E25B-1B92-763BB1F7D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1F7E7F-A2BC-A080-F0E4-A2C507FE77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A6EAC05-5B1D-6F50-EBE2-96A9D151B5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2E910E-0676-B950-B931-BF4075A72D45}"/>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6" name="Footer Placeholder 5">
            <a:extLst>
              <a:ext uri="{FF2B5EF4-FFF2-40B4-BE49-F238E27FC236}">
                <a16:creationId xmlns:a16="http://schemas.microsoft.com/office/drawing/2014/main" id="{4E076421-2E3C-5EEA-5CD4-087A1C6232B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5A7E841-8EB0-8286-EC02-DAD63D27DA74}"/>
              </a:ext>
            </a:extLst>
          </p:cNvPr>
          <p:cNvSpPr>
            <a:spLocks noGrp="1"/>
          </p:cNvSpPr>
          <p:nvPr>
            <p:ph type="sldNum" sz="quarter" idx="12"/>
          </p:nvPr>
        </p:nvSpPr>
        <p:spPr/>
        <p:txBody>
          <a:bodyPr/>
          <a:lstStyle/>
          <a:p>
            <a:fld id="{E31AC8CF-7FD0-4347-9058-5C99B503F9F5}" type="slidenum">
              <a:rPr lang="en-GB" smtClean="0"/>
              <a:t>‹N°›</a:t>
            </a:fld>
            <a:endParaRPr lang="en-GB" dirty="0"/>
          </a:p>
        </p:txBody>
      </p:sp>
    </p:spTree>
    <p:extLst>
      <p:ext uri="{BB962C8B-B14F-4D97-AF65-F5344CB8AC3E}">
        <p14:creationId xmlns:p14="http://schemas.microsoft.com/office/powerpoint/2010/main" val="2233947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2F8A-7C43-F343-416F-EB72FA811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C23FF5A-4F35-0665-B253-3F07B536E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B9C9D4A-3420-6E29-35E5-7240FA506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16D63-F8ED-F00B-B4F9-586FA26765EA}"/>
              </a:ext>
            </a:extLst>
          </p:cNvPr>
          <p:cNvSpPr>
            <a:spLocks noGrp="1"/>
          </p:cNvSpPr>
          <p:nvPr>
            <p:ph type="dt" sz="half" idx="10"/>
          </p:nvPr>
        </p:nvSpPr>
        <p:spPr/>
        <p:txBody>
          <a:bodyPr/>
          <a:lstStyle/>
          <a:p>
            <a:fld id="{0DE61A7F-EFFA-4E22-B0F1-571883D07BE4}" type="datetimeFigureOut">
              <a:rPr lang="en-GB" smtClean="0"/>
              <a:t>12/05/2025</a:t>
            </a:fld>
            <a:endParaRPr lang="en-GB" dirty="0"/>
          </a:p>
        </p:txBody>
      </p:sp>
      <p:sp>
        <p:nvSpPr>
          <p:cNvPr id="6" name="Footer Placeholder 5">
            <a:extLst>
              <a:ext uri="{FF2B5EF4-FFF2-40B4-BE49-F238E27FC236}">
                <a16:creationId xmlns:a16="http://schemas.microsoft.com/office/drawing/2014/main" id="{EC7308B0-4909-2806-D06A-1077F5FCBCC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B8D1689-A70B-AA84-7F75-8761F75211F4}"/>
              </a:ext>
            </a:extLst>
          </p:cNvPr>
          <p:cNvSpPr>
            <a:spLocks noGrp="1"/>
          </p:cNvSpPr>
          <p:nvPr>
            <p:ph type="sldNum" sz="quarter" idx="12"/>
          </p:nvPr>
        </p:nvSpPr>
        <p:spPr/>
        <p:txBody>
          <a:bodyPr/>
          <a:lstStyle/>
          <a:p>
            <a:fld id="{E31AC8CF-7FD0-4347-9058-5C99B503F9F5}" type="slidenum">
              <a:rPr lang="en-GB" smtClean="0"/>
              <a:t>‹N°›</a:t>
            </a:fld>
            <a:endParaRPr lang="en-GB" dirty="0"/>
          </a:p>
        </p:txBody>
      </p:sp>
    </p:spTree>
    <p:extLst>
      <p:ext uri="{BB962C8B-B14F-4D97-AF65-F5344CB8AC3E}">
        <p14:creationId xmlns:p14="http://schemas.microsoft.com/office/powerpoint/2010/main" val="97910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319341-BA3A-8F9D-BA03-1BAD06FE1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DE0269-DA88-41C8-F2C1-8C1DD02E7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CCA639-CEC8-136F-7870-402AAB8434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E61A7F-EFFA-4E22-B0F1-571883D07BE4}" type="datetimeFigureOut">
              <a:rPr lang="en-GB" smtClean="0"/>
              <a:t>12/05/2025</a:t>
            </a:fld>
            <a:endParaRPr lang="en-GB" dirty="0"/>
          </a:p>
        </p:txBody>
      </p:sp>
      <p:sp>
        <p:nvSpPr>
          <p:cNvPr id="5" name="Footer Placeholder 4">
            <a:extLst>
              <a:ext uri="{FF2B5EF4-FFF2-40B4-BE49-F238E27FC236}">
                <a16:creationId xmlns:a16="http://schemas.microsoft.com/office/drawing/2014/main" id="{38DBA061-AC05-97E9-A860-9697ED7AC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84F35EF8-8960-8BB8-5EF1-E9769B4D6B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1AC8CF-7FD0-4347-9058-5C99B503F9F5}" type="slidenum">
              <a:rPr lang="en-GB" smtClean="0"/>
              <a:t>‹N°›</a:t>
            </a:fld>
            <a:endParaRPr lang="en-GB" dirty="0"/>
          </a:p>
        </p:txBody>
      </p:sp>
    </p:spTree>
    <p:extLst>
      <p:ext uri="{BB962C8B-B14F-4D97-AF65-F5344CB8AC3E}">
        <p14:creationId xmlns:p14="http://schemas.microsoft.com/office/powerpoint/2010/main" val="851706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DD49-8A96-1DE3-A944-3B575A4F89C5}"/>
              </a:ext>
            </a:extLst>
          </p:cNvPr>
          <p:cNvSpPr>
            <a:spLocks noGrp="1"/>
          </p:cNvSpPr>
          <p:nvPr>
            <p:ph type="ctrTitle"/>
          </p:nvPr>
        </p:nvSpPr>
        <p:spPr>
          <a:xfrm>
            <a:off x="4081765" y="673591"/>
            <a:ext cx="8067675" cy="3212609"/>
          </a:xfrm>
        </p:spPr>
        <p:txBody>
          <a:bodyPr>
            <a:normAutofit fontScale="90000"/>
          </a:bodyPr>
          <a:lstStyle/>
          <a:p>
            <a:pPr algn="l"/>
            <a:r>
              <a:rPr lang="fr-FR" dirty="0"/>
              <a:t>Projet de réduction des risques liés aux évènements pluviométriques intenses</a:t>
            </a:r>
          </a:p>
        </p:txBody>
      </p:sp>
      <p:sp>
        <p:nvSpPr>
          <p:cNvPr id="3" name="Subtitle 2">
            <a:extLst>
              <a:ext uri="{FF2B5EF4-FFF2-40B4-BE49-F238E27FC236}">
                <a16:creationId xmlns:a16="http://schemas.microsoft.com/office/drawing/2014/main" id="{2CD9CA9B-464C-1FCA-2664-0A839B1A09D0}"/>
              </a:ext>
            </a:extLst>
          </p:cNvPr>
          <p:cNvSpPr>
            <a:spLocks noGrp="1"/>
          </p:cNvSpPr>
          <p:nvPr>
            <p:ph type="subTitle" idx="1"/>
          </p:nvPr>
        </p:nvSpPr>
        <p:spPr>
          <a:xfrm>
            <a:off x="4081765" y="4015033"/>
            <a:ext cx="5035686" cy="1655762"/>
          </a:xfrm>
        </p:spPr>
        <p:txBody>
          <a:bodyPr>
            <a:normAutofit lnSpcReduction="10000"/>
          </a:bodyPr>
          <a:lstStyle/>
          <a:p>
            <a:pPr algn="l"/>
            <a:r>
              <a:rPr lang="fr-FR" dirty="0"/>
              <a:t>Présentation de l’avancement du projet et des enjeux</a:t>
            </a:r>
          </a:p>
          <a:p>
            <a:pPr algn="l"/>
            <a:endParaRPr lang="fr-FR" dirty="0"/>
          </a:p>
          <a:p>
            <a:pPr algn="l"/>
            <a:r>
              <a:rPr lang="fr-FR" dirty="0"/>
              <a:t>Janvier 2025</a:t>
            </a:r>
          </a:p>
        </p:txBody>
      </p:sp>
      <p:pic>
        <p:nvPicPr>
          <p:cNvPr id="5" name="Picture 4" descr="A logo of a coat of arms&#10;&#10;Description automatically generated">
            <a:extLst>
              <a:ext uri="{FF2B5EF4-FFF2-40B4-BE49-F238E27FC236}">
                <a16:creationId xmlns:a16="http://schemas.microsoft.com/office/drawing/2014/main" id="{386DCF52-1707-CB02-4D07-BDBCADADD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1584570"/>
            <a:ext cx="2485822" cy="2791921"/>
          </a:xfrm>
          <a:prstGeom prst="rect">
            <a:avLst/>
          </a:prstGeom>
        </p:spPr>
      </p:pic>
    </p:spTree>
    <p:extLst>
      <p:ext uri="{BB962C8B-B14F-4D97-AF65-F5344CB8AC3E}">
        <p14:creationId xmlns:p14="http://schemas.microsoft.com/office/powerpoint/2010/main" val="965276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652EDF-6536-67FC-894B-1FFA084B0204}"/>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37E8D497-0EA4-D6AA-5CF7-1E8F7388D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D5A53F6E-1084-E50F-530D-6662DBA59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2EDC4C51-DA5F-1085-2450-70CE5F6D1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88C820E0-9BB6-C3F1-F202-9D2F0C9163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7E2B3202-2A48-208A-B882-152B15670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7061CF2-A6EE-A855-7A4B-E6281B58D81E}"/>
              </a:ext>
            </a:extLst>
          </p:cNvPr>
          <p:cNvSpPr/>
          <p:nvPr/>
        </p:nvSpPr>
        <p:spPr>
          <a:xfrm>
            <a:off x="3076575" y="0"/>
            <a:ext cx="2019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F58C2A2-275D-ED48-2C0D-68D7AB69DE68}"/>
              </a:ext>
            </a:extLst>
          </p:cNvPr>
          <p:cNvSpPr txBox="1"/>
          <p:nvPr/>
        </p:nvSpPr>
        <p:spPr>
          <a:xfrm>
            <a:off x="383465" y="2204925"/>
            <a:ext cx="4233862" cy="1477328"/>
          </a:xfrm>
          <a:prstGeom prst="rect">
            <a:avLst/>
          </a:prstGeom>
          <a:noFill/>
        </p:spPr>
        <p:txBody>
          <a:bodyPr wrap="square">
            <a:spAutoFit/>
          </a:bodyPr>
          <a:lstStyle/>
          <a:p>
            <a:r>
              <a:rPr lang="fr-FR" dirty="0"/>
              <a:t>Sur Olliet, Cessens, Cortagy, des plages de dépôt, et des pièges à embâcles ont été créés. </a:t>
            </a:r>
            <a:br>
              <a:rPr lang="fr-FR" b="1" dirty="0"/>
            </a:br>
            <a:br>
              <a:rPr lang="fr-FR" b="1" dirty="0"/>
            </a:br>
            <a:endParaRPr lang="fr-FR" sz="1800" b="1" dirty="0">
              <a:highlight>
                <a:srgbClr val="FFFF00"/>
              </a:highlight>
            </a:endParaRPr>
          </a:p>
        </p:txBody>
      </p:sp>
      <p:sp>
        <p:nvSpPr>
          <p:cNvPr id="3" name="Rectangle 2">
            <a:extLst>
              <a:ext uri="{FF2B5EF4-FFF2-40B4-BE49-F238E27FC236}">
                <a16:creationId xmlns:a16="http://schemas.microsoft.com/office/drawing/2014/main" id="{10BE9ABA-8773-F3D1-FD8B-98BC11D3A481}"/>
              </a:ext>
            </a:extLst>
          </p:cNvPr>
          <p:cNvSpPr/>
          <p:nvPr/>
        </p:nvSpPr>
        <p:spPr>
          <a:xfrm>
            <a:off x="381000" y="5108262"/>
            <a:ext cx="4495800" cy="1116799"/>
          </a:xfrm>
          <a:prstGeom prst="rect">
            <a:avLst/>
          </a:prstGeom>
          <a:pattFill prst="pct90">
            <a:fgClr>
              <a:srgbClr val="996633"/>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46562E18-2177-C5E9-FEE8-65D9442611C7}"/>
              </a:ext>
            </a:extLst>
          </p:cNvPr>
          <p:cNvSpPr/>
          <p:nvPr/>
        </p:nvSpPr>
        <p:spPr>
          <a:xfrm>
            <a:off x="381000" y="5033147"/>
            <a:ext cx="903998" cy="76722"/>
          </a:xfrm>
          <a:prstGeom prst="rect">
            <a:avLst/>
          </a:prstGeom>
          <a:pattFill prst="pct75">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3333B5E-3295-9DCE-A8C8-9EEADC64945B}"/>
              </a:ext>
            </a:extLst>
          </p:cNvPr>
          <p:cNvSpPr/>
          <p:nvPr/>
        </p:nvSpPr>
        <p:spPr>
          <a:xfrm>
            <a:off x="3992455" y="5040297"/>
            <a:ext cx="884345" cy="78839"/>
          </a:xfrm>
          <a:prstGeom prst="rect">
            <a:avLst/>
          </a:prstGeom>
          <a:pattFill prst="pct75">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EED8ED23-9CE4-4C1B-B471-1F9291CD05BC}"/>
              </a:ext>
            </a:extLst>
          </p:cNvPr>
          <p:cNvSpPr/>
          <p:nvPr/>
        </p:nvSpPr>
        <p:spPr>
          <a:xfrm>
            <a:off x="1282634" y="4705543"/>
            <a:ext cx="2707457" cy="1223992"/>
          </a:xfrm>
          <a:prstGeom prst="roundRect">
            <a:avLst>
              <a:gd name="adj" fmla="val 36566"/>
            </a:avLst>
          </a:prstGeom>
          <a:solidFill>
            <a:schemeClr val="bg1"/>
          </a:solidFill>
          <a:ln w="76200" cmpd="sng">
            <a:solidFill>
              <a:srgbClr val="92D050"/>
            </a:solidFill>
            <a:prstDash val="solid"/>
            <a:extLst>
              <a:ext uri="{C807C97D-BFC1-408E-A445-0C87EB9F89A2}">
                <ask:lineSketchStyleProps xmlns:ask="http://schemas.microsoft.com/office/drawing/2018/sketchyshapes" sd="1219033472">
                  <a:custGeom>
                    <a:avLst/>
                    <a:gdLst>
                      <a:gd name="connsiteX0" fmla="*/ 0 w 2707457"/>
                      <a:gd name="connsiteY0" fmla="*/ 447565 h 1223992"/>
                      <a:gd name="connsiteX1" fmla="*/ 447565 w 2707457"/>
                      <a:gd name="connsiteY1" fmla="*/ 0 h 1223992"/>
                      <a:gd name="connsiteX2" fmla="*/ 1069797 w 2707457"/>
                      <a:gd name="connsiteY2" fmla="*/ 0 h 1223992"/>
                      <a:gd name="connsiteX3" fmla="*/ 1673906 w 2707457"/>
                      <a:gd name="connsiteY3" fmla="*/ 0 h 1223992"/>
                      <a:gd name="connsiteX4" fmla="*/ 2259892 w 2707457"/>
                      <a:gd name="connsiteY4" fmla="*/ 0 h 1223992"/>
                      <a:gd name="connsiteX5" fmla="*/ 2707457 w 2707457"/>
                      <a:gd name="connsiteY5" fmla="*/ 447565 h 1223992"/>
                      <a:gd name="connsiteX6" fmla="*/ 2707457 w 2707457"/>
                      <a:gd name="connsiteY6" fmla="*/ 776427 h 1223992"/>
                      <a:gd name="connsiteX7" fmla="*/ 2259892 w 2707457"/>
                      <a:gd name="connsiteY7" fmla="*/ 1223992 h 1223992"/>
                      <a:gd name="connsiteX8" fmla="*/ 1637660 w 2707457"/>
                      <a:gd name="connsiteY8" fmla="*/ 1223992 h 1223992"/>
                      <a:gd name="connsiteX9" fmla="*/ 1087921 w 2707457"/>
                      <a:gd name="connsiteY9" fmla="*/ 1223992 h 1223992"/>
                      <a:gd name="connsiteX10" fmla="*/ 447565 w 2707457"/>
                      <a:gd name="connsiteY10" fmla="*/ 1223992 h 1223992"/>
                      <a:gd name="connsiteX11" fmla="*/ 0 w 2707457"/>
                      <a:gd name="connsiteY11" fmla="*/ 776427 h 1223992"/>
                      <a:gd name="connsiteX12" fmla="*/ 0 w 2707457"/>
                      <a:gd name="connsiteY12" fmla="*/ 447565 h 122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7457" h="1223992" fill="none" extrusionOk="0">
                        <a:moveTo>
                          <a:pt x="0" y="447565"/>
                        </a:moveTo>
                        <a:cubicBezTo>
                          <a:pt x="-51135" y="208779"/>
                          <a:pt x="155758" y="-30790"/>
                          <a:pt x="447565" y="0"/>
                        </a:cubicBezTo>
                        <a:cubicBezTo>
                          <a:pt x="744745" y="19355"/>
                          <a:pt x="820846" y="-13512"/>
                          <a:pt x="1069797" y="0"/>
                        </a:cubicBezTo>
                        <a:cubicBezTo>
                          <a:pt x="1318748" y="13512"/>
                          <a:pt x="1530591" y="-9"/>
                          <a:pt x="1673906" y="0"/>
                        </a:cubicBezTo>
                        <a:cubicBezTo>
                          <a:pt x="1817221" y="9"/>
                          <a:pt x="2086558" y="13356"/>
                          <a:pt x="2259892" y="0"/>
                        </a:cubicBezTo>
                        <a:cubicBezTo>
                          <a:pt x="2491051" y="660"/>
                          <a:pt x="2714390" y="187885"/>
                          <a:pt x="2707457" y="447565"/>
                        </a:cubicBezTo>
                        <a:cubicBezTo>
                          <a:pt x="2694517" y="564827"/>
                          <a:pt x="2709070" y="690403"/>
                          <a:pt x="2707457" y="776427"/>
                        </a:cubicBezTo>
                        <a:cubicBezTo>
                          <a:pt x="2722655" y="1053703"/>
                          <a:pt x="2455842" y="1251010"/>
                          <a:pt x="2259892" y="1223992"/>
                        </a:cubicBezTo>
                        <a:cubicBezTo>
                          <a:pt x="2051728" y="1213321"/>
                          <a:pt x="1798477" y="1197541"/>
                          <a:pt x="1637660" y="1223992"/>
                        </a:cubicBezTo>
                        <a:cubicBezTo>
                          <a:pt x="1476843" y="1250443"/>
                          <a:pt x="1310068" y="1248636"/>
                          <a:pt x="1087921" y="1223992"/>
                        </a:cubicBezTo>
                        <a:cubicBezTo>
                          <a:pt x="865774" y="1199348"/>
                          <a:pt x="605013" y="1232056"/>
                          <a:pt x="447565" y="1223992"/>
                        </a:cubicBezTo>
                        <a:cubicBezTo>
                          <a:pt x="210929" y="1227683"/>
                          <a:pt x="4525" y="1038853"/>
                          <a:pt x="0" y="776427"/>
                        </a:cubicBezTo>
                        <a:cubicBezTo>
                          <a:pt x="13298" y="645400"/>
                          <a:pt x="5438" y="592701"/>
                          <a:pt x="0" y="447565"/>
                        </a:cubicBezTo>
                        <a:close/>
                      </a:path>
                      <a:path w="2707457" h="1223992" stroke="0" extrusionOk="0">
                        <a:moveTo>
                          <a:pt x="0" y="447565"/>
                        </a:moveTo>
                        <a:cubicBezTo>
                          <a:pt x="-34841" y="178891"/>
                          <a:pt x="195138" y="1968"/>
                          <a:pt x="447565" y="0"/>
                        </a:cubicBezTo>
                        <a:cubicBezTo>
                          <a:pt x="717578" y="12059"/>
                          <a:pt x="818101" y="-31991"/>
                          <a:pt x="1087921" y="0"/>
                        </a:cubicBezTo>
                        <a:cubicBezTo>
                          <a:pt x="1357741" y="31991"/>
                          <a:pt x="1535123" y="-18534"/>
                          <a:pt x="1673906" y="0"/>
                        </a:cubicBezTo>
                        <a:cubicBezTo>
                          <a:pt x="1812689" y="18534"/>
                          <a:pt x="2108904" y="-5199"/>
                          <a:pt x="2259892" y="0"/>
                        </a:cubicBezTo>
                        <a:cubicBezTo>
                          <a:pt x="2494551" y="-40340"/>
                          <a:pt x="2718596" y="159161"/>
                          <a:pt x="2707457" y="447565"/>
                        </a:cubicBezTo>
                        <a:cubicBezTo>
                          <a:pt x="2707154" y="515518"/>
                          <a:pt x="2706819" y="694685"/>
                          <a:pt x="2707457" y="776427"/>
                        </a:cubicBezTo>
                        <a:cubicBezTo>
                          <a:pt x="2705109" y="1001214"/>
                          <a:pt x="2477978" y="1264429"/>
                          <a:pt x="2259892" y="1223992"/>
                        </a:cubicBezTo>
                        <a:cubicBezTo>
                          <a:pt x="2034871" y="1240526"/>
                          <a:pt x="1940527" y="1206504"/>
                          <a:pt x="1692030" y="1223992"/>
                        </a:cubicBezTo>
                        <a:cubicBezTo>
                          <a:pt x="1443533" y="1241480"/>
                          <a:pt x="1258467" y="1243474"/>
                          <a:pt x="1087921" y="1223992"/>
                        </a:cubicBezTo>
                        <a:cubicBezTo>
                          <a:pt x="917375" y="1204510"/>
                          <a:pt x="731074" y="1231596"/>
                          <a:pt x="447565" y="1223992"/>
                        </a:cubicBezTo>
                        <a:cubicBezTo>
                          <a:pt x="211337" y="1213167"/>
                          <a:pt x="50391" y="991117"/>
                          <a:pt x="0" y="776427"/>
                        </a:cubicBezTo>
                        <a:cubicBezTo>
                          <a:pt x="-1015" y="708951"/>
                          <a:pt x="-16028" y="590475"/>
                          <a:pt x="0" y="44756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7BA0CB0D-79B7-6FB0-054F-8CE00BDF9639}"/>
              </a:ext>
            </a:extLst>
          </p:cNvPr>
          <p:cNvSpPr/>
          <p:nvPr/>
        </p:nvSpPr>
        <p:spPr>
          <a:xfrm>
            <a:off x="1324623" y="4561366"/>
            <a:ext cx="2628000" cy="6488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C53185D3-16A2-9EC8-8417-03C45ACA3BB1}"/>
              </a:ext>
            </a:extLst>
          </p:cNvPr>
          <p:cNvSpPr/>
          <p:nvPr/>
        </p:nvSpPr>
        <p:spPr>
          <a:xfrm>
            <a:off x="981722" y="4388902"/>
            <a:ext cx="3547051" cy="6488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5" name="Straight Connector 24">
            <a:extLst>
              <a:ext uri="{FF2B5EF4-FFF2-40B4-BE49-F238E27FC236}">
                <a16:creationId xmlns:a16="http://schemas.microsoft.com/office/drawing/2014/main" id="{318D2A33-05F6-79A0-212E-7E6872B5912D}"/>
              </a:ext>
            </a:extLst>
          </p:cNvPr>
          <p:cNvCxnSpPr>
            <a:cxnSpLocks/>
          </p:cNvCxnSpPr>
          <p:nvPr/>
        </p:nvCxnSpPr>
        <p:spPr>
          <a:xfrm>
            <a:off x="1799067" y="5354352"/>
            <a:ext cx="12957" cy="614861"/>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1BBAB49-ED88-0A4C-5579-A048F003E892}"/>
              </a:ext>
            </a:extLst>
          </p:cNvPr>
          <p:cNvCxnSpPr>
            <a:cxnSpLocks/>
          </p:cNvCxnSpPr>
          <p:nvPr/>
        </p:nvCxnSpPr>
        <p:spPr>
          <a:xfrm>
            <a:off x="2064069" y="5354352"/>
            <a:ext cx="4474" cy="643147"/>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2C22FB1-D24C-D0AC-3536-0A4B28E91DA5}"/>
              </a:ext>
            </a:extLst>
          </p:cNvPr>
          <p:cNvCxnSpPr>
            <a:cxnSpLocks/>
          </p:cNvCxnSpPr>
          <p:nvPr/>
        </p:nvCxnSpPr>
        <p:spPr>
          <a:xfrm>
            <a:off x="2320588" y="5354352"/>
            <a:ext cx="4474" cy="643147"/>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EEEC652-EEA0-5A05-B02B-F07DC4CBF797}"/>
              </a:ext>
            </a:extLst>
          </p:cNvPr>
          <p:cNvCxnSpPr>
            <a:cxnSpLocks/>
          </p:cNvCxnSpPr>
          <p:nvPr/>
        </p:nvCxnSpPr>
        <p:spPr>
          <a:xfrm>
            <a:off x="2577107" y="5354352"/>
            <a:ext cx="4474" cy="643147"/>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7E28AF9-1107-3EF0-7754-02A55FA89DF5}"/>
              </a:ext>
            </a:extLst>
          </p:cNvPr>
          <p:cNvCxnSpPr>
            <a:cxnSpLocks/>
          </p:cNvCxnSpPr>
          <p:nvPr/>
        </p:nvCxnSpPr>
        <p:spPr>
          <a:xfrm>
            <a:off x="3090145" y="5354352"/>
            <a:ext cx="4474" cy="643147"/>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616BFBB-9D04-90CD-7AB1-01321AA4FB23}"/>
              </a:ext>
            </a:extLst>
          </p:cNvPr>
          <p:cNvCxnSpPr>
            <a:cxnSpLocks/>
          </p:cNvCxnSpPr>
          <p:nvPr/>
        </p:nvCxnSpPr>
        <p:spPr>
          <a:xfrm>
            <a:off x="2833626" y="5354352"/>
            <a:ext cx="4474" cy="643147"/>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D45544A-6183-0E71-A458-3A911647C1F7}"/>
              </a:ext>
            </a:extLst>
          </p:cNvPr>
          <p:cNvCxnSpPr>
            <a:cxnSpLocks/>
          </p:cNvCxnSpPr>
          <p:nvPr/>
        </p:nvCxnSpPr>
        <p:spPr>
          <a:xfrm>
            <a:off x="3346662" y="5354352"/>
            <a:ext cx="4474" cy="643147"/>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5" name="Rectangle: Diagonal Corners Rounded 34">
            <a:extLst>
              <a:ext uri="{FF2B5EF4-FFF2-40B4-BE49-F238E27FC236}">
                <a16:creationId xmlns:a16="http://schemas.microsoft.com/office/drawing/2014/main" id="{E9FAC3E9-765C-E742-8D37-C0A7728C3C63}"/>
              </a:ext>
            </a:extLst>
          </p:cNvPr>
          <p:cNvSpPr/>
          <p:nvPr/>
        </p:nvSpPr>
        <p:spPr>
          <a:xfrm>
            <a:off x="5018172" y="1557022"/>
            <a:ext cx="6192106" cy="4981890"/>
          </a:xfrm>
          <a:prstGeom prst="round2Diag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FR" sz="1800" b="1" kern="100" dirty="0">
                <a:solidFill>
                  <a:schemeClr val="tx1"/>
                </a:solidFill>
                <a:effectLst/>
                <a:ea typeface="Calibri" panose="020F0502020204030204" pitchFamily="34" charset="0"/>
                <a:cs typeface="Times New Roman" panose="02020603050405020304" pitchFamily="18" charset="0"/>
              </a:rPr>
              <a:t>Objectif</a:t>
            </a:r>
          </a:p>
          <a:p>
            <a:pPr>
              <a:lnSpc>
                <a:spcPct val="107000"/>
              </a:lnSpc>
              <a:spcAft>
                <a:spcPts val="800"/>
              </a:spcAft>
            </a:pPr>
            <a:r>
              <a:rPr lang="fr-FR" sz="1800" b="1" kern="100" dirty="0">
                <a:solidFill>
                  <a:schemeClr val="tx1"/>
                </a:solidFill>
                <a:effectLst/>
                <a:ea typeface="Calibri" panose="020F0502020204030204" pitchFamily="34" charset="0"/>
                <a:cs typeface="Times New Roman" panose="02020603050405020304" pitchFamily="18" charset="0"/>
              </a:rPr>
              <a:t>Piège à embâcle </a:t>
            </a:r>
            <a:r>
              <a:rPr lang="fr-FR" sz="1800" kern="100" dirty="0">
                <a:solidFill>
                  <a:schemeClr val="tx1"/>
                </a:solidFill>
                <a:effectLst/>
                <a:ea typeface="Calibri" panose="020F0502020204030204" pitchFamily="34" charset="0"/>
                <a:cs typeface="Times New Roman" panose="02020603050405020304" pitchFamily="18" charset="0"/>
              </a:rPr>
              <a:t>: Retenir les débris flottants et volumineux (branches, et autres objets transportés par l'eau). Ces installations servent à prévenir les bouchons, les dégâts en aval, ou les obstructions dans les réseaux enterrés. Les pièges à embâcles agissent comme des filtres.</a:t>
            </a:r>
          </a:p>
          <a:p>
            <a:pPr>
              <a:lnSpc>
                <a:spcPct val="107000"/>
              </a:lnSpc>
              <a:spcAft>
                <a:spcPts val="800"/>
              </a:spcAft>
            </a:pPr>
            <a:r>
              <a:rPr lang="fr-FR" sz="1800" b="1" kern="100" dirty="0">
                <a:solidFill>
                  <a:schemeClr val="tx1"/>
                </a:solidFill>
                <a:effectLst/>
                <a:ea typeface="Calibri" panose="020F0502020204030204" pitchFamily="34" charset="0"/>
                <a:cs typeface="Times New Roman" panose="02020603050405020304" pitchFamily="18" charset="0"/>
              </a:rPr>
              <a:t>Plage de dépôt: </a:t>
            </a:r>
            <a:r>
              <a:rPr lang="fr-FR" sz="1800" kern="100" dirty="0">
                <a:solidFill>
                  <a:schemeClr val="tx1"/>
                </a:solidFill>
                <a:effectLst/>
                <a:ea typeface="Calibri" panose="020F0502020204030204" pitchFamily="34" charset="0"/>
                <a:cs typeface="Times New Roman" panose="02020603050405020304" pitchFamily="18" charset="0"/>
              </a:rPr>
              <a:t>Réduire la vitesse de l’eau pour permettre la sédimentation des particules et des débris transportés. Cette zone aménagée est conçue pour stocker temporairement ces matériaux, facilitant ainsi leur collecte et leur gestion. La plage de dépôt prévient également la surcharge des conduites et ell</a:t>
            </a:r>
            <a:r>
              <a:rPr lang="fr-FR" kern="100" dirty="0">
                <a:solidFill>
                  <a:schemeClr val="tx1"/>
                </a:solidFill>
                <a:ea typeface="Calibri" panose="020F0502020204030204" pitchFamily="34" charset="0"/>
                <a:cs typeface="Times New Roman" panose="02020603050405020304" pitchFamily="18" charset="0"/>
              </a:rPr>
              <a:t>e </a:t>
            </a:r>
            <a:r>
              <a:rPr lang="fr-FR" sz="1800" kern="100" dirty="0">
                <a:solidFill>
                  <a:schemeClr val="tx1"/>
                </a:solidFill>
                <a:effectLst/>
                <a:ea typeface="Calibri" panose="020F0502020204030204" pitchFamily="34" charset="0"/>
                <a:cs typeface="Times New Roman" panose="02020603050405020304" pitchFamily="18" charset="0"/>
              </a:rPr>
              <a:t>évite les risques d'accumulation de dépôts nuisible en aval.</a:t>
            </a:r>
          </a:p>
        </p:txBody>
      </p:sp>
      <p:pic>
        <p:nvPicPr>
          <p:cNvPr id="9" name="Picture 8" descr="A logo of a coat of arms&#10;&#10;Description automatically generated">
            <a:extLst>
              <a:ext uri="{FF2B5EF4-FFF2-40B4-BE49-F238E27FC236}">
                <a16:creationId xmlns:a16="http://schemas.microsoft.com/office/drawing/2014/main" id="{E29AE54A-B6CA-6137-C813-388B7CD15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
        <p:nvSpPr>
          <p:cNvPr id="38" name="Title 1">
            <a:extLst>
              <a:ext uri="{FF2B5EF4-FFF2-40B4-BE49-F238E27FC236}">
                <a16:creationId xmlns:a16="http://schemas.microsoft.com/office/drawing/2014/main" id="{32F4E68B-FBEB-EB17-295B-1385376D74FB}"/>
              </a:ext>
            </a:extLst>
          </p:cNvPr>
          <p:cNvSpPr txBox="1">
            <a:spLocks/>
          </p:cNvSpPr>
          <p:nvPr/>
        </p:nvSpPr>
        <p:spPr>
          <a:xfrm>
            <a:off x="448055" y="685800"/>
            <a:ext cx="113629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a:t>Les travaux réalisés : Réalisation de pièges à embâcles et plages de dépôts</a:t>
            </a:r>
            <a:endParaRPr lang="fr-FR" sz="2800" dirty="0"/>
          </a:p>
        </p:txBody>
      </p:sp>
    </p:spTree>
    <p:extLst>
      <p:ext uri="{BB962C8B-B14F-4D97-AF65-F5344CB8AC3E}">
        <p14:creationId xmlns:p14="http://schemas.microsoft.com/office/powerpoint/2010/main" val="128371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A84137-6EF0-26FF-98E8-4CC6AD1770CC}"/>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D0E329F8-4E3C-FB1F-5FF1-0AA56158CD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00B4ABD-42D4-BAA7-6222-4B8354A10094}"/>
              </a:ext>
            </a:extLst>
          </p:cNvPr>
          <p:cNvPicPr>
            <a:picLocks noChangeAspect="1"/>
          </p:cNvPicPr>
          <p:nvPr/>
        </p:nvPicPr>
        <p:blipFill>
          <a:blip r:embed="rId2"/>
          <a:srcRect l="1446"/>
          <a:stretch/>
        </p:blipFill>
        <p:spPr>
          <a:xfrm>
            <a:off x="5697767" y="1676400"/>
            <a:ext cx="5892076" cy="4692976"/>
          </a:xfrm>
          <a:prstGeom prst="rect">
            <a:avLst/>
          </a:prstGeom>
        </p:spPr>
      </p:pic>
      <p:sp useBgFill="1">
        <p:nvSpPr>
          <p:cNvPr id="43" name="Freeform: Shape 42">
            <a:extLst>
              <a:ext uri="{FF2B5EF4-FFF2-40B4-BE49-F238E27FC236}">
                <a16:creationId xmlns:a16="http://schemas.microsoft.com/office/drawing/2014/main" id="{0FDF02DA-A7A7-8136-E87F-851DC1F41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1B88482F-F36E-332B-B3EB-AA4D977A1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2A45F997-6D6E-8E06-50BE-D883E498F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9C16A2EB-C236-FA8A-C43A-5B10C729D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47D3A51-CE8D-4FE4-58CE-5E700591B389}"/>
              </a:ext>
            </a:extLst>
          </p:cNvPr>
          <p:cNvSpPr/>
          <p:nvPr/>
        </p:nvSpPr>
        <p:spPr>
          <a:xfrm>
            <a:off x="3076575" y="0"/>
            <a:ext cx="2019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401384F-67E0-251A-26A4-85D902225F43}"/>
              </a:ext>
            </a:extLst>
          </p:cNvPr>
          <p:cNvSpPr>
            <a:spLocks noGrp="1"/>
          </p:cNvSpPr>
          <p:nvPr>
            <p:ph type="title"/>
          </p:nvPr>
        </p:nvSpPr>
        <p:spPr>
          <a:xfrm>
            <a:off x="448055" y="685800"/>
            <a:ext cx="11362945" cy="1325563"/>
          </a:xfrm>
        </p:spPr>
        <p:txBody>
          <a:bodyPr>
            <a:normAutofit/>
          </a:bodyPr>
          <a:lstStyle/>
          <a:p>
            <a:r>
              <a:rPr lang="fr-FR" sz="2800" dirty="0"/>
              <a:t>Les travaux réalisés : Réalisation de pièges à embâcles et plages de dépôts</a:t>
            </a:r>
          </a:p>
        </p:txBody>
      </p:sp>
      <p:sp>
        <p:nvSpPr>
          <p:cNvPr id="11" name="TextBox 10">
            <a:extLst>
              <a:ext uri="{FF2B5EF4-FFF2-40B4-BE49-F238E27FC236}">
                <a16:creationId xmlns:a16="http://schemas.microsoft.com/office/drawing/2014/main" id="{00BD3840-881E-6772-00DC-1C466EC6230C}"/>
              </a:ext>
            </a:extLst>
          </p:cNvPr>
          <p:cNvSpPr txBox="1"/>
          <p:nvPr/>
        </p:nvSpPr>
        <p:spPr>
          <a:xfrm>
            <a:off x="383465" y="2204925"/>
            <a:ext cx="4233862" cy="1477328"/>
          </a:xfrm>
          <a:prstGeom prst="rect">
            <a:avLst/>
          </a:prstGeom>
          <a:noFill/>
        </p:spPr>
        <p:txBody>
          <a:bodyPr wrap="square">
            <a:spAutoFit/>
          </a:bodyPr>
          <a:lstStyle/>
          <a:p>
            <a:r>
              <a:rPr lang="fr-FR" dirty="0"/>
              <a:t>Plusieurs de ces plages de dépôts sont accompagné d’un petit bassin de rétention.</a:t>
            </a:r>
            <a:br>
              <a:rPr lang="fr-FR" b="1" dirty="0"/>
            </a:br>
            <a:br>
              <a:rPr lang="fr-FR" b="1" dirty="0"/>
            </a:br>
            <a:endParaRPr lang="fr-FR" sz="1800" b="1" dirty="0">
              <a:highlight>
                <a:srgbClr val="FFFF00"/>
              </a:highlight>
            </a:endParaRPr>
          </a:p>
        </p:txBody>
      </p:sp>
      <p:pic>
        <p:nvPicPr>
          <p:cNvPr id="9" name="Picture 8" descr="A logo of a coat of arms&#10;&#10;Description automatically generated">
            <a:extLst>
              <a:ext uri="{FF2B5EF4-FFF2-40B4-BE49-F238E27FC236}">
                <a16:creationId xmlns:a16="http://schemas.microsoft.com/office/drawing/2014/main" id="{FC9B898C-006D-518E-8CCE-CAFB41025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
        <p:nvSpPr>
          <p:cNvPr id="13" name="Rectangle: Diagonal Corners Rounded 12">
            <a:extLst>
              <a:ext uri="{FF2B5EF4-FFF2-40B4-BE49-F238E27FC236}">
                <a16:creationId xmlns:a16="http://schemas.microsoft.com/office/drawing/2014/main" id="{6CE07E3F-6C0E-A568-EFC7-4BB7E08B2B5C}"/>
              </a:ext>
            </a:extLst>
          </p:cNvPr>
          <p:cNvSpPr/>
          <p:nvPr/>
        </p:nvSpPr>
        <p:spPr>
          <a:xfrm>
            <a:off x="448055" y="3349524"/>
            <a:ext cx="4461582" cy="2994227"/>
          </a:xfrm>
          <a:prstGeom prst="round2Diag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FR" sz="1800" b="1" kern="100" dirty="0">
                <a:solidFill>
                  <a:schemeClr val="tx1"/>
                </a:solidFill>
                <a:effectLst/>
                <a:ea typeface="Calibri" panose="020F0502020204030204" pitchFamily="34" charset="0"/>
                <a:cs typeface="Times New Roman" panose="02020603050405020304" pitchFamily="18" charset="0"/>
              </a:rPr>
              <a:t>Objectif</a:t>
            </a:r>
          </a:p>
          <a:p>
            <a:pPr>
              <a:lnSpc>
                <a:spcPct val="107000"/>
              </a:lnSpc>
              <a:spcAft>
                <a:spcPts val="800"/>
              </a:spcAft>
            </a:pPr>
            <a:r>
              <a:rPr lang="fr-FR" sz="1800" kern="100" dirty="0">
                <a:solidFill>
                  <a:schemeClr val="tx1"/>
                </a:solidFill>
                <a:effectLst/>
                <a:ea typeface="Calibri" panose="020F0502020204030204" pitchFamily="34" charset="0"/>
                <a:cs typeface="Times New Roman" panose="02020603050405020304" pitchFamily="18" charset="0"/>
              </a:rPr>
              <a:t>Agir comme une zone tampon pour stocker temporairement les eaux pluviales lors des épisodes de fortes pluies, régulant ainsi les débits en aval et réduisant les risques d'inondation.</a:t>
            </a:r>
          </a:p>
        </p:txBody>
      </p:sp>
    </p:spTree>
    <p:extLst>
      <p:ext uri="{BB962C8B-B14F-4D97-AF65-F5344CB8AC3E}">
        <p14:creationId xmlns:p14="http://schemas.microsoft.com/office/powerpoint/2010/main" val="142192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rt field with trees and a blue sky&#10;&#10;Description automatically generated">
            <a:extLst>
              <a:ext uri="{FF2B5EF4-FFF2-40B4-BE49-F238E27FC236}">
                <a16:creationId xmlns:a16="http://schemas.microsoft.com/office/drawing/2014/main" id="{E65F5CBF-AADE-51F2-7B9F-7FAF09EAE413}"/>
              </a:ext>
            </a:extLst>
          </p:cNvPr>
          <p:cNvPicPr>
            <a:picLocks noChangeAspect="1"/>
          </p:cNvPicPr>
          <p:nvPr/>
        </p:nvPicPr>
        <p:blipFill>
          <a:blip r:embed="rId3">
            <a:extLst>
              <a:ext uri="{28A0092B-C50C-407E-A947-70E740481C1C}">
                <a14:useLocalDpi xmlns:a14="http://schemas.microsoft.com/office/drawing/2010/main" val="0"/>
              </a:ext>
            </a:extLst>
          </a:blip>
          <a:srcRect l="15790" r="39859"/>
          <a:stretch/>
        </p:blipFill>
        <p:spPr>
          <a:xfrm>
            <a:off x="8130141" y="0"/>
            <a:ext cx="4055445" cy="6858000"/>
          </a:xfrm>
          <a:prstGeom prst="rect">
            <a:avLst/>
          </a:prstGeom>
          <a:ln>
            <a:noFill/>
          </a:ln>
          <a:effectLst>
            <a:outerShdw blurRad="292100" dist="139700" dir="2700000" algn="tl" rotWithShape="0">
              <a:srgbClr val="333333">
                <a:alpha val="65000"/>
              </a:srgbClr>
            </a:outerShdw>
          </a:effectLst>
        </p:spPr>
      </p:pic>
      <p:pic>
        <p:nvPicPr>
          <p:cNvPr id="7" name="Picture 6" descr="A water hole with rocks and a tree in the background&#10;&#10;Description automatically generated with medium confidence">
            <a:extLst>
              <a:ext uri="{FF2B5EF4-FFF2-40B4-BE49-F238E27FC236}">
                <a16:creationId xmlns:a16="http://schemas.microsoft.com/office/drawing/2014/main" id="{A2D2593C-1B48-FF20-D467-A072A983DF1B}"/>
              </a:ext>
            </a:extLst>
          </p:cNvPr>
          <p:cNvPicPr>
            <a:picLocks noChangeAspect="1"/>
          </p:cNvPicPr>
          <p:nvPr/>
        </p:nvPicPr>
        <p:blipFill>
          <a:blip r:embed="rId4">
            <a:extLst>
              <a:ext uri="{28A0092B-C50C-407E-A947-70E740481C1C}">
                <a14:useLocalDpi xmlns:a14="http://schemas.microsoft.com/office/drawing/2010/main" val="0"/>
              </a:ext>
            </a:extLst>
          </a:blip>
          <a:srcRect l="26250" r="29328"/>
          <a:stretch/>
        </p:blipFill>
        <p:spPr>
          <a:xfrm>
            <a:off x="4061861" y="0"/>
            <a:ext cx="4061862" cy="6858000"/>
          </a:xfrm>
          <a:prstGeom prst="rect">
            <a:avLst/>
          </a:prstGeom>
          <a:ln>
            <a:noFill/>
          </a:ln>
          <a:effectLst>
            <a:outerShdw blurRad="292100" dist="139700" dir="2700000" algn="tl" rotWithShape="0">
              <a:srgbClr val="333333">
                <a:alpha val="65000"/>
              </a:srgbClr>
            </a:outerShdw>
          </a:effectLst>
        </p:spPr>
      </p:pic>
      <p:pic>
        <p:nvPicPr>
          <p:cNvPr id="5" name="Content Placeholder 4" descr="A dirt road with a stone wall and a house in the background&#10;&#10;Description automatically generated">
            <a:extLst>
              <a:ext uri="{FF2B5EF4-FFF2-40B4-BE49-F238E27FC236}">
                <a16:creationId xmlns:a16="http://schemas.microsoft.com/office/drawing/2014/main" id="{D6012888-3AF8-9B74-DB3D-CB589630F69C}"/>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46345" t="1279" r="9804"/>
          <a:stretch/>
        </p:blipFill>
        <p:spPr>
          <a:xfrm>
            <a:off x="-2" y="0"/>
            <a:ext cx="4061863" cy="6858000"/>
          </a:xfrm>
          <a:prstGeom prst="rect">
            <a:avLst/>
          </a:prstGeom>
          <a:ln>
            <a:noFill/>
          </a:ln>
          <a:effectLst>
            <a:outerShdw blurRad="292100" dist="139700" dir="2700000" algn="tl" rotWithShape="0">
              <a:srgbClr val="333333">
                <a:alpha val="65000"/>
              </a:srgbClr>
            </a:outerShdw>
          </a:effectLst>
        </p:spPr>
      </p:pic>
      <p:pic>
        <p:nvPicPr>
          <p:cNvPr id="10" name="Picture 9" descr="A logo of a coat of arms&#10;&#10;Description automatically generated">
            <a:extLst>
              <a:ext uri="{FF2B5EF4-FFF2-40B4-BE49-F238E27FC236}">
                <a16:creationId xmlns:a16="http://schemas.microsoft.com/office/drawing/2014/main" id="{0BA1D054-1D47-ACCF-8DD0-7F8DB19DE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Tree>
    <p:extLst>
      <p:ext uri="{BB962C8B-B14F-4D97-AF65-F5344CB8AC3E}">
        <p14:creationId xmlns:p14="http://schemas.microsoft.com/office/powerpoint/2010/main" val="126055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9A6A97-2714-62D8-CE5C-27DA15236B61}"/>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DD292A51-1293-737A-5823-40CDCC987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F10615A1-6F8F-21F3-ACC5-442094026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2E89F60E-578C-044F-21F5-89230C0FC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0212AD99-AEEA-2E74-0489-804753DD3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01614086-8094-D8C0-1B18-F3AA9B04C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8813045-2F0F-2BDF-36AE-410B057804EC}"/>
              </a:ext>
            </a:extLst>
          </p:cNvPr>
          <p:cNvSpPr/>
          <p:nvPr/>
        </p:nvSpPr>
        <p:spPr>
          <a:xfrm>
            <a:off x="3031330" y="0"/>
            <a:ext cx="2019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ED94A56-DFC9-2867-F543-EDF314C9EE4C}"/>
              </a:ext>
            </a:extLst>
          </p:cNvPr>
          <p:cNvSpPr>
            <a:spLocks noGrp="1"/>
          </p:cNvSpPr>
          <p:nvPr>
            <p:ph type="title"/>
          </p:nvPr>
        </p:nvSpPr>
        <p:spPr>
          <a:xfrm>
            <a:off x="448055" y="685800"/>
            <a:ext cx="11362945" cy="1325563"/>
          </a:xfrm>
        </p:spPr>
        <p:txBody>
          <a:bodyPr>
            <a:normAutofit/>
          </a:bodyPr>
          <a:lstStyle/>
          <a:p>
            <a:r>
              <a:rPr lang="fr-FR" sz="2800" dirty="0"/>
              <a:t>Financement des travaux</a:t>
            </a:r>
          </a:p>
        </p:txBody>
      </p:sp>
      <p:pic>
        <p:nvPicPr>
          <p:cNvPr id="9" name="Picture 8" descr="A logo of a coat of arms&#10;&#10;Description automatically generated">
            <a:extLst>
              <a:ext uri="{FF2B5EF4-FFF2-40B4-BE49-F238E27FC236}">
                <a16:creationId xmlns:a16="http://schemas.microsoft.com/office/drawing/2014/main" id="{D86DBCD5-B622-A012-1159-AF7B58198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
        <p:nvSpPr>
          <p:cNvPr id="4" name="Content Placeholder 2">
            <a:extLst>
              <a:ext uri="{FF2B5EF4-FFF2-40B4-BE49-F238E27FC236}">
                <a16:creationId xmlns:a16="http://schemas.microsoft.com/office/drawing/2014/main" id="{D0DA26F0-0C05-6D10-3112-63D6B332464F}"/>
              </a:ext>
            </a:extLst>
          </p:cNvPr>
          <p:cNvSpPr>
            <a:spLocks noGrp="1"/>
          </p:cNvSpPr>
          <p:nvPr>
            <p:ph idx="1"/>
          </p:nvPr>
        </p:nvSpPr>
        <p:spPr>
          <a:xfrm>
            <a:off x="448055" y="2258568"/>
            <a:ext cx="3314319" cy="3922776"/>
          </a:xfrm>
        </p:spPr>
        <p:txBody>
          <a:bodyPr>
            <a:normAutofit fontScale="92500" lnSpcReduction="10000"/>
          </a:bodyPr>
          <a:lstStyle/>
          <a:p>
            <a:r>
              <a:rPr lang="fr-FR" sz="1700" dirty="0"/>
              <a:t>Cette phase de travaux à un coût total de </a:t>
            </a:r>
            <a:br>
              <a:rPr lang="fr-FR" sz="1700" dirty="0"/>
            </a:br>
            <a:r>
              <a:rPr lang="fr-FR" sz="3600" b="1" dirty="0">
                <a:solidFill>
                  <a:schemeClr val="accent2"/>
                </a:solidFill>
              </a:rPr>
              <a:t>891 934 € TTC </a:t>
            </a:r>
            <a:r>
              <a:rPr lang="fr-FR" sz="1900" b="1" dirty="0">
                <a:solidFill>
                  <a:schemeClr val="accent2"/>
                </a:solidFill>
              </a:rPr>
              <a:t>(inclus études préalables)</a:t>
            </a:r>
          </a:p>
          <a:p>
            <a:endParaRPr lang="fr-FR" sz="1700" b="1" dirty="0">
              <a:highlight>
                <a:srgbClr val="FFFF00"/>
              </a:highlight>
            </a:endParaRPr>
          </a:p>
          <a:p>
            <a:r>
              <a:rPr lang="fr-FR" sz="1700" dirty="0"/>
              <a:t>La municipalité finance les travaux à hauteur de </a:t>
            </a:r>
            <a:br>
              <a:rPr lang="fr-FR" sz="1700" dirty="0"/>
            </a:br>
            <a:r>
              <a:rPr lang="fr-FR" b="1" dirty="0">
                <a:solidFill>
                  <a:schemeClr val="accent2"/>
                </a:solidFill>
              </a:rPr>
              <a:t>591 934 €</a:t>
            </a:r>
            <a:endParaRPr lang="fr-FR" sz="1700" b="1" dirty="0">
              <a:solidFill>
                <a:schemeClr val="accent2"/>
              </a:solidFill>
            </a:endParaRPr>
          </a:p>
          <a:p>
            <a:endParaRPr lang="fr-FR" sz="1700" dirty="0"/>
          </a:p>
          <a:p>
            <a:r>
              <a:rPr lang="fr-FR" sz="1700" dirty="0"/>
              <a:t>Le département de la Haute-Savoie nous apporte une aide d’environ  </a:t>
            </a:r>
            <a:br>
              <a:rPr lang="fr-FR" sz="1700" dirty="0"/>
            </a:br>
            <a:r>
              <a:rPr lang="fr-FR" b="1" dirty="0">
                <a:solidFill>
                  <a:schemeClr val="accent2"/>
                </a:solidFill>
              </a:rPr>
              <a:t>300 000 €</a:t>
            </a:r>
            <a:endParaRPr lang="fr-FR" sz="1700" b="1" dirty="0">
              <a:solidFill>
                <a:schemeClr val="accent2"/>
              </a:solidFill>
            </a:endParaRPr>
          </a:p>
          <a:p>
            <a:endParaRPr lang="fr-FR" sz="1700" dirty="0"/>
          </a:p>
        </p:txBody>
      </p:sp>
      <p:pic>
        <p:nvPicPr>
          <p:cNvPr id="8" name="Graphic 7">
            <a:extLst>
              <a:ext uri="{FF2B5EF4-FFF2-40B4-BE49-F238E27FC236}">
                <a16:creationId xmlns:a16="http://schemas.microsoft.com/office/drawing/2014/main" id="{1AAE2A32-1668-9C7E-133D-144DA7D9E8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1624" y="5477349"/>
            <a:ext cx="2838450" cy="952500"/>
          </a:xfrm>
          <a:prstGeom prst="rect">
            <a:avLst/>
          </a:prstGeom>
        </p:spPr>
      </p:pic>
      <p:graphicFrame>
        <p:nvGraphicFramePr>
          <p:cNvPr id="12" name="Chart 11">
            <a:extLst>
              <a:ext uri="{FF2B5EF4-FFF2-40B4-BE49-F238E27FC236}">
                <a16:creationId xmlns:a16="http://schemas.microsoft.com/office/drawing/2014/main" id="{57820D2D-AEAF-B534-FB16-87A8E566A011}"/>
              </a:ext>
            </a:extLst>
          </p:cNvPr>
          <p:cNvGraphicFramePr>
            <a:graphicFrameLocks/>
          </p:cNvGraphicFramePr>
          <p:nvPr>
            <p:extLst>
              <p:ext uri="{D42A27DB-BD31-4B8C-83A1-F6EECF244321}">
                <p14:modId xmlns:p14="http://schemas.microsoft.com/office/powerpoint/2010/main" val="3538380378"/>
              </p:ext>
            </p:extLst>
          </p:nvPr>
        </p:nvGraphicFramePr>
        <p:xfrm>
          <a:off x="4040980" y="561975"/>
          <a:ext cx="8262939" cy="41931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02478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CAF21-1E6C-C0B5-942F-C81F97890BF2}"/>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5982D305-FAE7-C861-6D3F-18731B4E6D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8649" y="167104"/>
            <a:ext cx="8434362" cy="6325771"/>
          </a:xfrm>
          <a:prstGeom prst="rect">
            <a:avLst/>
          </a:prstGeom>
        </p:spPr>
      </p:pic>
    </p:spTree>
    <p:extLst>
      <p:ext uri="{BB962C8B-B14F-4D97-AF65-F5344CB8AC3E}">
        <p14:creationId xmlns:p14="http://schemas.microsoft.com/office/powerpoint/2010/main" val="793340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B10AE0-4A53-8DD0-AA47-AF1A493FA7A5}"/>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7CF9D568-89D1-6620-2D1F-91B48506E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3747533E-9E5D-BFC3-A1C3-4C56B828F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6CAAE3C8-4A18-3BDC-9BAD-9B76F82A8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A18DB83F-1AAB-1515-B763-4803AE5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E9877D13-A3AE-FC39-2601-13ABB9EF8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7ADB7ED-82CF-5AC6-056F-D80145230170}"/>
              </a:ext>
            </a:extLst>
          </p:cNvPr>
          <p:cNvSpPr/>
          <p:nvPr/>
        </p:nvSpPr>
        <p:spPr>
          <a:xfrm>
            <a:off x="3076575" y="0"/>
            <a:ext cx="2019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0DFD607-D64D-308E-F88D-06264796C4EB}"/>
              </a:ext>
            </a:extLst>
          </p:cNvPr>
          <p:cNvSpPr>
            <a:spLocks noGrp="1"/>
          </p:cNvSpPr>
          <p:nvPr>
            <p:ph type="title"/>
          </p:nvPr>
        </p:nvSpPr>
        <p:spPr>
          <a:xfrm>
            <a:off x="448055" y="685800"/>
            <a:ext cx="11362945" cy="1325563"/>
          </a:xfrm>
        </p:spPr>
        <p:txBody>
          <a:bodyPr>
            <a:normAutofit/>
          </a:bodyPr>
          <a:lstStyle/>
          <a:p>
            <a:r>
              <a:rPr lang="fr-FR" sz="2800" dirty="0"/>
              <a:t>Entreprises partenaires</a:t>
            </a:r>
          </a:p>
        </p:txBody>
      </p:sp>
      <p:pic>
        <p:nvPicPr>
          <p:cNvPr id="9" name="Picture 8" descr="A logo of a coat of arms&#10;&#10;Description automatically generated">
            <a:extLst>
              <a:ext uri="{FF2B5EF4-FFF2-40B4-BE49-F238E27FC236}">
                <a16:creationId xmlns:a16="http://schemas.microsoft.com/office/drawing/2014/main" id="{DCA2ED2D-5878-09BD-CBB2-E4304688D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pic>
        <p:nvPicPr>
          <p:cNvPr id="10" name="Picture 9">
            <a:extLst>
              <a:ext uri="{FF2B5EF4-FFF2-40B4-BE49-F238E27FC236}">
                <a16:creationId xmlns:a16="http://schemas.microsoft.com/office/drawing/2014/main" id="{553B0B0D-E1F3-9F23-33C0-D5FE1AA3B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875" y="2488647"/>
            <a:ext cx="1600000" cy="469841"/>
          </a:xfrm>
          <a:prstGeom prst="rect">
            <a:avLst/>
          </a:prstGeom>
        </p:spPr>
      </p:pic>
      <p:pic>
        <p:nvPicPr>
          <p:cNvPr id="13" name="Picture 12">
            <a:extLst>
              <a:ext uri="{FF2B5EF4-FFF2-40B4-BE49-F238E27FC236}">
                <a16:creationId xmlns:a16="http://schemas.microsoft.com/office/drawing/2014/main" id="{E8017B72-49B1-4C35-D13D-EAEB49EEBBC5}"/>
              </a:ext>
            </a:extLst>
          </p:cNvPr>
          <p:cNvPicPr>
            <a:picLocks noChangeAspect="1"/>
          </p:cNvPicPr>
          <p:nvPr/>
        </p:nvPicPr>
        <p:blipFill>
          <a:blip r:embed="rId4"/>
          <a:stretch>
            <a:fillRect/>
          </a:stretch>
        </p:blipFill>
        <p:spPr>
          <a:xfrm>
            <a:off x="1321641" y="4101304"/>
            <a:ext cx="2019301" cy="988833"/>
          </a:xfrm>
          <a:prstGeom prst="rect">
            <a:avLst/>
          </a:prstGeom>
        </p:spPr>
      </p:pic>
      <p:pic>
        <p:nvPicPr>
          <p:cNvPr id="15" name="Picture 14" descr="A logo of a road with white markings&#10;&#10;Description automatically generated">
            <a:extLst>
              <a:ext uri="{FF2B5EF4-FFF2-40B4-BE49-F238E27FC236}">
                <a16:creationId xmlns:a16="http://schemas.microsoft.com/office/drawing/2014/main" id="{8261A4BC-BDDA-2064-2DC9-CFC35D4958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2853" y="4000406"/>
            <a:ext cx="1190625" cy="1190625"/>
          </a:xfrm>
          <a:prstGeom prst="rect">
            <a:avLst/>
          </a:prstGeom>
        </p:spPr>
      </p:pic>
      <p:pic>
        <p:nvPicPr>
          <p:cNvPr id="19" name="Picture 18" descr="A blue and orange logo&#10;&#10;Description automatically generated">
            <a:extLst>
              <a:ext uri="{FF2B5EF4-FFF2-40B4-BE49-F238E27FC236}">
                <a16:creationId xmlns:a16="http://schemas.microsoft.com/office/drawing/2014/main" id="{AEE912AF-60C3-DD4D-DD60-9D6E86C8A6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2546" y="4167094"/>
            <a:ext cx="2381250" cy="857250"/>
          </a:xfrm>
          <a:prstGeom prst="rect">
            <a:avLst/>
          </a:prstGeom>
        </p:spPr>
      </p:pic>
    </p:spTree>
    <p:extLst>
      <p:ext uri="{BB962C8B-B14F-4D97-AF65-F5344CB8AC3E}">
        <p14:creationId xmlns:p14="http://schemas.microsoft.com/office/powerpoint/2010/main" val="1120250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water flowing through a muddy road&#10;&#10;Description automatically generated with medium confidence">
            <a:extLst>
              <a:ext uri="{FF2B5EF4-FFF2-40B4-BE49-F238E27FC236}">
                <a16:creationId xmlns:a16="http://schemas.microsoft.com/office/drawing/2014/main" id="{855B38D4-6955-F58C-67E1-DD40F8C50DC3}"/>
              </a:ext>
            </a:extLst>
          </p:cNvPr>
          <p:cNvPicPr>
            <a:picLocks noChangeAspect="1"/>
          </p:cNvPicPr>
          <p:nvPr/>
        </p:nvPicPr>
        <p:blipFill>
          <a:blip r:embed="rId2"/>
          <a:srcRect l="792" r="5996"/>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8" name="Picture 7" descr="A flooded road with dirt and debris on the ground&#10;&#10;Description automatically generated">
            <a:extLst>
              <a:ext uri="{FF2B5EF4-FFF2-40B4-BE49-F238E27FC236}">
                <a16:creationId xmlns:a16="http://schemas.microsoft.com/office/drawing/2014/main" id="{5A649772-8CB2-11F9-A479-3AF3A86D6184}"/>
              </a:ext>
            </a:extLst>
          </p:cNvPr>
          <p:cNvPicPr>
            <a:picLocks noChangeAspect="1"/>
          </p:cNvPicPr>
          <p:nvPr/>
        </p:nvPicPr>
        <p:blipFill>
          <a:blip r:embed="rId3">
            <a:extLst>
              <a:ext uri="{28A0092B-C50C-407E-A947-70E740481C1C}">
                <a14:useLocalDpi xmlns:a14="http://schemas.microsoft.com/office/drawing/2010/main" val="0"/>
              </a:ext>
            </a:extLst>
          </a:blip>
          <a:srcRect r="2" b="48766"/>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Picture 9" descr="A room with various items on the floor&#10;&#10;Description automatically generated">
            <a:extLst>
              <a:ext uri="{FF2B5EF4-FFF2-40B4-BE49-F238E27FC236}">
                <a16:creationId xmlns:a16="http://schemas.microsoft.com/office/drawing/2014/main" id="{1C90D82E-7AEE-351A-F61C-53A7ED46A592}"/>
              </a:ext>
            </a:extLst>
          </p:cNvPr>
          <p:cNvPicPr>
            <a:picLocks noChangeAspect="1"/>
          </p:cNvPicPr>
          <p:nvPr/>
        </p:nvPicPr>
        <p:blipFill>
          <a:blip r:embed="rId4">
            <a:extLst>
              <a:ext uri="{28A0092B-C50C-407E-A947-70E740481C1C}">
                <a14:useLocalDpi xmlns:a14="http://schemas.microsoft.com/office/drawing/2010/main" val="0"/>
              </a:ext>
            </a:extLst>
          </a:blip>
          <a:srcRect t="37639" r="-2" b="10565"/>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3" name="Freeform: Shape 42">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85AC5C-9AE7-0517-9A1B-C147857BBA98}"/>
              </a:ext>
            </a:extLst>
          </p:cNvPr>
          <p:cNvSpPr>
            <a:spLocks noGrp="1"/>
          </p:cNvSpPr>
          <p:nvPr>
            <p:ph type="title"/>
          </p:nvPr>
        </p:nvSpPr>
        <p:spPr>
          <a:xfrm>
            <a:off x="448056" y="685800"/>
            <a:ext cx="3019044" cy="1325563"/>
          </a:xfrm>
        </p:spPr>
        <p:txBody>
          <a:bodyPr>
            <a:normAutofit/>
          </a:bodyPr>
          <a:lstStyle/>
          <a:p>
            <a:r>
              <a:rPr lang="fr-FR" sz="2800" dirty="0"/>
              <a:t>Rappel du contexte</a:t>
            </a:r>
          </a:p>
        </p:txBody>
      </p:sp>
      <p:sp>
        <p:nvSpPr>
          <p:cNvPr id="62" name="Rectangle 61">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D6770A-9436-EAF1-9E31-B21C59C4E1B2}"/>
              </a:ext>
            </a:extLst>
          </p:cNvPr>
          <p:cNvSpPr>
            <a:spLocks noGrp="1"/>
          </p:cNvSpPr>
          <p:nvPr>
            <p:ph idx="1"/>
          </p:nvPr>
        </p:nvSpPr>
        <p:spPr>
          <a:xfrm>
            <a:off x="448056" y="2258568"/>
            <a:ext cx="3266694" cy="3922776"/>
          </a:xfrm>
        </p:spPr>
        <p:txBody>
          <a:bodyPr>
            <a:normAutofit/>
          </a:bodyPr>
          <a:lstStyle/>
          <a:p>
            <a:r>
              <a:rPr lang="fr-FR" sz="1700" dirty="0"/>
              <a:t>Le </a:t>
            </a:r>
            <a:r>
              <a:rPr lang="fr-FR" sz="2200" b="1" dirty="0">
                <a:solidFill>
                  <a:schemeClr val="accent2"/>
                </a:solidFill>
              </a:rPr>
              <a:t>3 juin 2018</a:t>
            </a:r>
            <a:r>
              <a:rPr lang="fr-FR" sz="1700" dirty="0"/>
              <a:t>, </a:t>
            </a:r>
            <a:r>
              <a:rPr lang="fr-FR" sz="2200" b="1" dirty="0">
                <a:solidFill>
                  <a:schemeClr val="accent2"/>
                </a:solidFill>
              </a:rPr>
              <a:t>15 juin 2019</a:t>
            </a:r>
            <a:r>
              <a:rPr lang="fr-FR" sz="1700" b="1" dirty="0"/>
              <a:t> </a:t>
            </a:r>
            <a:r>
              <a:rPr lang="fr-FR" sz="1700" dirty="0"/>
              <a:t>et le </a:t>
            </a:r>
            <a:r>
              <a:rPr lang="fr-FR" sz="2200" b="1" dirty="0">
                <a:solidFill>
                  <a:schemeClr val="accent2"/>
                </a:solidFill>
              </a:rPr>
              <a:t>7 juillet 2021 </a:t>
            </a:r>
            <a:r>
              <a:rPr lang="fr-FR" sz="1700" dirty="0"/>
              <a:t>des orages de très fortes intensités s’abattent sur le Vuache.</a:t>
            </a:r>
            <a:br>
              <a:rPr lang="fr-FR" sz="1700" dirty="0"/>
            </a:br>
            <a:r>
              <a:rPr lang="fr-FR" sz="1700" dirty="0"/>
              <a:t>En 2019, localement jusqu’à </a:t>
            </a:r>
            <a:r>
              <a:rPr lang="fr-FR" sz="2200" b="1" dirty="0">
                <a:solidFill>
                  <a:schemeClr val="accent2"/>
                </a:solidFill>
              </a:rPr>
              <a:t>100mm</a:t>
            </a:r>
            <a:r>
              <a:rPr lang="fr-FR" sz="1700" dirty="0"/>
              <a:t> de précipitation sont relevées dont </a:t>
            </a:r>
            <a:r>
              <a:rPr lang="fr-FR" sz="2200" b="1" dirty="0">
                <a:solidFill>
                  <a:schemeClr val="accent2"/>
                </a:solidFill>
              </a:rPr>
              <a:t>50mm en 30 minutes. </a:t>
            </a:r>
            <a:endParaRPr lang="fr-FR" sz="1700" b="1" dirty="0">
              <a:solidFill>
                <a:schemeClr val="accent2"/>
              </a:solidFill>
            </a:endParaRPr>
          </a:p>
          <a:p>
            <a:r>
              <a:rPr lang="fr-FR" sz="1700" dirty="0"/>
              <a:t>Ces trois évènements provoquent de nombreuses inondations ainsi que des dégâts importants sur notre commune.</a:t>
            </a:r>
          </a:p>
        </p:txBody>
      </p:sp>
      <p:pic>
        <p:nvPicPr>
          <p:cNvPr id="13" name="Picture 12" descr="A logo of a coat of arms&#10;&#10;Description automatically generated">
            <a:extLst>
              <a:ext uri="{FF2B5EF4-FFF2-40B4-BE49-F238E27FC236}">
                <a16:creationId xmlns:a16="http://schemas.microsoft.com/office/drawing/2014/main" id="{E4C07A10-263B-06B6-88B2-F3B8A404F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Tree>
    <p:extLst>
      <p:ext uri="{BB962C8B-B14F-4D97-AF65-F5344CB8AC3E}">
        <p14:creationId xmlns:p14="http://schemas.microsoft.com/office/powerpoint/2010/main" val="2781345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0C69AD-DA47-4C5E-D358-B4F7D0738E69}"/>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44434F14-0B59-4B59-502F-7B5B78CF2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206C3E90-49D2-80AC-2612-B91BA80F2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C7DFB31C-366C-D54D-3ED4-29ECF8834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B969F872-D458-61B4-DF3D-D2AC8352BD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5FE72F56-34C2-D2E8-1C2E-BCEBFE7CC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90C3D92-A79E-521D-17D3-6B58F526EA74}"/>
              </a:ext>
            </a:extLst>
          </p:cNvPr>
          <p:cNvSpPr/>
          <p:nvPr/>
        </p:nvSpPr>
        <p:spPr>
          <a:xfrm>
            <a:off x="3076575" y="0"/>
            <a:ext cx="2019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E81BBF47-6745-9481-DB2E-72D31500E6BA}"/>
              </a:ext>
            </a:extLst>
          </p:cNvPr>
          <p:cNvSpPr>
            <a:spLocks noGrp="1"/>
          </p:cNvSpPr>
          <p:nvPr>
            <p:ph idx="1"/>
          </p:nvPr>
        </p:nvSpPr>
        <p:spPr>
          <a:xfrm>
            <a:off x="448055" y="2258568"/>
            <a:ext cx="11341867" cy="3922776"/>
          </a:xfrm>
        </p:spPr>
        <p:txBody>
          <a:bodyPr>
            <a:normAutofit/>
          </a:bodyPr>
          <a:lstStyle/>
          <a:p>
            <a:pPr marL="0" indent="0">
              <a:buNone/>
            </a:pPr>
            <a:r>
              <a:rPr lang="fr-FR" sz="1700" b="1" dirty="0"/>
              <a:t>Suite aux évènements de 2019, la commune mandate le cabinet d’étude « Hydrétudes »  pour effectuer une étude pour la gestion des eaux pluviales sur la commune de Savigny qui a pour objectif:</a:t>
            </a:r>
          </a:p>
          <a:p>
            <a:endParaRPr lang="fr-FR" sz="1700" b="1" dirty="0"/>
          </a:p>
        </p:txBody>
      </p:sp>
      <p:graphicFrame>
        <p:nvGraphicFramePr>
          <p:cNvPr id="11" name="Diagram 10">
            <a:extLst>
              <a:ext uri="{FF2B5EF4-FFF2-40B4-BE49-F238E27FC236}">
                <a16:creationId xmlns:a16="http://schemas.microsoft.com/office/drawing/2014/main" id="{1A4E3FF0-7BD4-BB56-A927-A11C2A3CE5B7}"/>
              </a:ext>
            </a:extLst>
          </p:cNvPr>
          <p:cNvGraphicFramePr/>
          <p:nvPr>
            <p:extLst>
              <p:ext uri="{D42A27DB-BD31-4B8C-83A1-F6EECF244321}">
                <p14:modId xmlns:p14="http://schemas.microsoft.com/office/powerpoint/2010/main" val="1538521428"/>
              </p:ext>
            </p:extLst>
          </p:nvPr>
        </p:nvGraphicFramePr>
        <p:xfrm>
          <a:off x="448055" y="2881461"/>
          <a:ext cx="10242643" cy="3299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9D5B318F-EE6A-24F1-431D-563D5BAD0574}"/>
              </a:ext>
            </a:extLst>
          </p:cNvPr>
          <p:cNvSpPr>
            <a:spLocks noGrp="1"/>
          </p:cNvSpPr>
          <p:nvPr>
            <p:ph type="title"/>
          </p:nvPr>
        </p:nvSpPr>
        <p:spPr>
          <a:xfrm>
            <a:off x="448056" y="685800"/>
            <a:ext cx="3209544" cy="1325563"/>
          </a:xfrm>
        </p:spPr>
        <p:txBody>
          <a:bodyPr>
            <a:normAutofit/>
          </a:bodyPr>
          <a:lstStyle/>
          <a:p>
            <a:r>
              <a:rPr lang="fr-FR" sz="2800" dirty="0"/>
              <a:t>Rappel du contexte</a:t>
            </a:r>
          </a:p>
        </p:txBody>
      </p:sp>
      <p:pic>
        <p:nvPicPr>
          <p:cNvPr id="12" name="Picture 11" descr="A logo of a coat of arms&#10;&#10;Description automatically generated">
            <a:extLst>
              <a:ext uri="{FF2B5EF4-FFF2-40B4-BE49-F238E27FC236}">
                <a16:creationId xmlns:a16="http://schemas.microsoft.com/office/drawing/2014/main" id="{AC562D8D-1956-9BE5-D80B-9A65769FF0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Tree>
    <p:extLst>
      <p:ext uri="{BB962C8B-B14F-4D97-AF65-F5344CB8AC3E}">
        <p14:creationId xmlns:p14="http://schemas.microsoft.com/office/powerpoint/2010/main" val="1573243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60A64C-3B61-0214-DB73-AB7D2AC3F6F0}"/>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3E2901EA-88C9-E4C5-7CA1-0CBE17712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F5DA1CFA-13DA-A484-0961-FB9A178F3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0A669AAF-DED4-DDF7-360B-D0A8DA1DA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06A1AF2-9D69-F8EC-62C5-820BD159D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E94CBB52-05E3-B472-AD74-1E40278A0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C41F2E7-CC31-0CAC-FA03-74BDB5A3FD6A}"/>
              </a:ext>
            </a:extLst>
          </p:cNvPr>
          <p:cNvSpPr/>
          <p:nvPr/>
        </p:nvSpPr>
        <p:spPr>
          <a:xfrm>
            <a:off x="3076575" y="0"/>
            <a:ext cx="2019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31CA6EFD-296F-249B-5709-A4FD85A95026}"/>
              </a:ext>
            </a:extLst>
          </p:cNvPr>
          <p:cNvPicPr>
            <a:picLocks noChangeAspect="1"/>
          </p:cNvPicPr>
          <p:nvPr/>
        </p:nvPicPr>
        <p:blipFill>
          <a:blip r:embed="rId2"/>
          <a:srcRect r="2709"/>
          <a:stretch/>
        </p:blipFill>
        <p:spPr>
          <a:xfrm>
            <a:off x="3593593" y="685800"/>
            <a:ext cx="8598408" cy="5303971"/>
          </a:xfrm>
          <a:prstGeom prst="rect">
            <a:avLst/>
          </a:prstGeom>
        </p:spPr>
      </p:pic>
      <p:sp>
        <p:nvSpPr>
          <p:cNvPr id="2" name="Title 1">
            <a:extLst>
              <a:ext uri="{FF2B5EF4-FFF2-40B4-BE49-F238E27FC236}">
                <a16:creationId xmlns:a16="http://schemas.microsoft.com/office/drawing/2014/main" id="{3E60A706-C07C-1F20-13FD-941EE8790600}"/>
              </a:ext>
            </a:extLst>
          </p:cNvPr>
          <p:cNvSpPr>
            <a:spLocks noGrp="1"/>
          </p:cNvSpPr>
          <p:nvPr>
            <p:ph type="title"/>
          </p:nvPr>
        </p:nvSpPr>
        <p:spPr>
          <a:xfrm>
            <a:off x="448056" y="685800"/>
            <a:ext cx="2961894" cy="1325563"/>
          </a:xfrm>
        </p:spPr>
        <p:txBody>
          <a:bodyPr>
            <a:normAutofit/>
          </a:bodyPr>
          <a:lstStyle/>
          <a:p>
            <a:r>
              <a:rPr lang="fr-FR" sz="2800" dirty="0"/>
              <a:t>Rappel du contexte</a:t>
            </a:r>
          </a:p>
        </p:txBody>
      </p:sp>
      <p:pic>
        <p:nvPicPr>
          <p:cNvPr id="9" name="Picture 8" descr="A logo of a coat of arms&#10;&#10;Description automatically generated">
            <a:extLst>
              <a:ext uri="{FF2B5EF4-FFF2-40B4-BE49-F238E27FC236}">
                <a16:creationId xmlns:a16="http://schemas.microsoft.com/office/drawing/2014/main" id="{6E294CB1-7DBD-706C-F099-BBA74A2C5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
        <p:nvSpPr>
          <p:cNvPr id="10" name="Content Placeholder 2">
            <a:extLst>
              <a:ext uri="{FF2B5EF4-FFF2-40B4-BE49-F238E27FC236}">
                <a16:creationId xmlns:a16="http://schemas.microsoft.com/office/drawing/2014/main" id="{96C36003-7130-609F-AA94-7A89FBE2A62D}"/>
              </a:ext>
            </a:extLst>
          </p:cNvPr>
          <p:cNvSpPr>
            <a:spLocks noGrp="1"/>
          </p:cNvSpPr>
          <p:nvPr>
            <p:ph idx="1"/>
          </p:nvPr>
        </p:nvSpPr>
        <p:spPr>
          <a:xfrm>
            <a:off x="448056" y="2258568"/>
            <a:ext cx="2961894" cy="3922776"/>
          </a:xfrm>
        </p:spPr>
        <p:txBody>
          <a:bodyPr>
            <a:normAutofit/>
          </a:bodyPr>
          <a:lstStyle/>
          <a:p>
            <a:r>
              <a:rPr lang="fr-FR" sz="1700" dirty="0"/>
              <a:t>Le modèle hydrologique permet un diagnostic précis du réseau actuel.</a:t>
            </a:r>
          </a:p>
          <a:p>
            <a:r>
              <a:rPr lang="fr-FR" sz="1700" dirty="0"/>
              <a:t>Des fiches aménagements sont proposées par hameaux avec des priorités allant de 1 à 4.</a:t>
            </a:r>
          </a:p>
          <a:p>
            <a:r>
              <a:rPr lang="fr-FR" sz="1700" dirty="0"/>
              <a:t>L’ensemble du programme d’aménagement est estimé à environ </a:t>
            </a:r>
            <a:br>
              <a:rPr lang="fr-FR" sz="1700" dirty="0"/>
            </a:br>
            <a:r>
              <a:rPr lang="fr-FR" sz="3600" b="1" dirty="0">
                <a:solidFill>
                  <a:schemeClr val="accent2"/>
                </a:solidFill>
              </a:rPr>
              <a:t>800 000€</a:t>
            </a:r>
            <a:endParaRPr lang="fr-FR" sz="1700" b="1" dirty="0">
              <a:solidFill>
                <a:schemeClr val="accent2"/>
              </a:solidFill>
            </a:endParaRPr>
          </a:p>
          <a:p>
            <a:endParaRPr lang="fr-FR" sz="1700" dirty="0"/>
          </a:p>
        </p:txBody>
      </p:sp>
    </p:spTree>
    <p:extLst>
      <p:ext uri="{BB962C8B-B14F-4D97-AF65-F5344CB8AC3E}">
        <p14:creationId xmlns:p14="http://schemas.microsoft.com/office/powerpoint/2010/main" val="4118378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4287F9-C8AE-8B92-BC0B-DBBD4E32AABD}"/>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3E9FC93-A351-79A7-A351-39D61FBA8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9B66EEEB-C1D7-F5FB-5CFD-3A9E63A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26194B30-C54D-D141-8219-77E67FC33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BE224281-7A57-E119-8EFD-392FA4389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B67050AB-3F80-9A6C-D7CD-B478F305F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2E59358-A2F6-76C9-87A8-0BD95222442A}"/>
              </a:ext>
            </a:extLst>
          </p:cNvPr>
          <p:cNvSpPr/>
          <p:nvPr/>
        </p:nvSpPr>
        <p:spPr>
          <a:xfrm>
            <a:off x="3076575" y="0"/>
            <a:ext cx="2019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F16CD29-68B0-0102-FB0E-B6EA8D988AD7}"/>
              </a:ext>
            </a:extLst>
          </p:cNvPr>
          <p:cNvSpPr>
            <a:spLocks noGrp="1"/>
          </p:cNvSpPr>
          <p:nvPr>
            <p:ph type="title"/>
          </p:nvPr>
        </p:nvSpPr>
        <p:spPr>
          <a:xfrm>
            <a:off x="448056" y="685800"/>
            <a:ext cx="2961894" cy="1325563"/>
          </a:xfrm>
        </p:spPr>
        <p:txBody>
          <a:bodyPr>
            <a:normAutofit/>
          </a:bodyPr>
          <a:lstStyle/>
          <a:p>
            <a:r>
              <a:rPr lang="fr-FR" sz="2800" dirty="0"/>
              <a:t>Rappel du contexte</a:t>
            </a:r>
          </a:p>
        </p:txBody>
      </p:sp>
      <p:pic>
        <p:nvPicPr>
          <p:cNvPr id="9" name="Picture 8" descr="A logo of a coat of arms&#10;&#10;Description automatically generated">
            <a:extLst>
              <a:ext uri="{FF2B5EF4-FFF2-40B4-BE49-F238E27FC236}">
                <a16:creationId xmlns:a16="http://schemas.microsoft.com/office/drawing/2014/main" id="{18E01D4C-7701-FEE2-4025-09466BDF5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graphicFrame>
        <p:nvGraphicFramePr>
          <p:cNvPr id="6" name="Content Placeholder 5">
            <a:extLst>
              <a:ext uri="{FF2B5EF4-FFF2-40B4-BE49-F238E27FC236}">
                <a16:creationId xmlns:a16="http://schemas.microsoft.com/office/drawing/2014/main" id="{DF8C41D5-8EDF-A436-1578-7EBB46A32941}"/>
              </a:ext>
            </a:extLst>
          </p:cNvPr>
          <p:cNvGraphicFramePr>
            <a:graphicFrameLocks noGrp="1"/>
          </p:cNvGraphicFramePr>
          <p:nvPr>
            <p:ph idx="1"/>
            <p:extLst>
              <p:ext uri="{D42A27DB-BD31-4B8C-83A1-F6EECF244321}">
                <p14:modId xmlns:p14="http://schemas.microsoft.com/office/powerpoint/2010/main" val="9220202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81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D23D5C-9F27-2A88-68B6-587A0F588A9C}"/>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61F89A59-66AB-014B-16AB-CD296D53A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35EEED5D-B1AE-5842-9D95-F9A0B5BC9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9293108F-9F44-7409-0001-962DC30B6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7CB8BF50-D9E2-CC45-3C51-9AB283361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C5F37A38-ED25-430E-7773-74ACD0902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457B15B-0E1B-1AC8-6768-C6ACB48F5D4A}"/>
              </a:ext>
            </a:extLst>
          </p:cNvPr>
          <p:cNvSpPr/>
          <p:nvPr/>
        </p:nvSpPr>
        <p:spPr>
          <a:xfrm>
            <a:off x="3076575" y="0"/>
            <a:ext cx="2019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3864BB3-001B-BDC8-29F5-0E530CB0B4AD}"/>
              </a:ext>
            </a:extLst>
          </p:cNvPr>
          <p:cNvSpPr>
            <a:spLocks noGrp="1"/>
          </p:cNvSpPr>
          <p:nvPr>
            <p:ph type="title"/>
          </p:nvPr>
        </p:nvSpPr>
        <p:spPr>
          <a:xfrm>
            <a:off x="448055" y="685800"/>
            <a:ext cx="11362945" cy="1325563"/>
          </a:xfrm>
        </p:spPr>
        <p:txBody>
          <a:bodyPr>
            <a:normAutofit/>
          </a:bodyPr>
          <a:lstStyle/>
          <a:p>
            <a:r>
              <a:rPr lang="fr-FR" sz="2800" dirty="0"/>
              <a:t>Les travaux réalisés : Remplacement et renforcement de conduites</a:t>
            </a:r>
          </a:p>
        </p:txBody>
      </p:sp>
      <p:pic>
        <p:nvPicPr>
          <p:cNvPr id="9" name="Picture 8" descr="A logo of a coat of arms&#10;&#10;Description automatically generated">
            <a:extLst>
              <a:ext uri="{FF2B5EF4-FFF2-40B4-BE49-F238E27FC236}">
                <a16:creationId xmlns:a16="http://schemas.microsoft.com/office/drawing/2014/main" id="{9CD251BB-4225-0C11-DC08-182B8DB3D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pic>
        <p:nvPicPr>
          <p:cNvPr id="8" name="Picture 7" descr="A grey pipe with a hole&#10;&#10;Description automatically generated">
            <a:extLst>
              <a:ext uri="{FF2B5EF4-FFF2-40B4-BE49-F238E27FC236}">
                <a16:creationId xmlns:a16="http://schemas.microsoft.com/office/drawing/2014/main" id="{0FAA75FC-BDEF-1103-204C-5F45AF2BE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55" y="2522178"/>
            <a:ext cx="4777614" cy="3631733"/>
          </a:xfrm>
          <a:prstGeom prst="rect">
            <a:avLst/>
          </a:prstGeom>
        </p:spPr>
      </p:pic>
      <p:sp>
        <p:nvSpPr>
          <p:cNvPr id="11" name="TextBox 10">
            <a:extLst>
              <a:ext uri="{FF2B5EF4-FFF2-40B4-BE49-F238E27FC236}">
                <a16:creationId xmlns:a16="http://schemas.microsoft.com/office/drawing/2014/main" id="{56B7010B-FF35-4C4F-C1A0-8E0B4F30CE2E}"/>
              </a:ext>
            </a:extLst>
          </p:cNvPr>
          <p:cNvSpPr txBox="1"/>
          <p:nvPr/>
        </p:nvSpPr>
        <p:spPr>
          <a:xfrm>
            <a:off x="6527006" y="2763838"/>
            <a:ext cx="4233862" cy="1754326"/>
          </a:xfrm>
          <a:prstGeom prst="rect">
            <a:avLst/>
          </a:prstGeom>
          <a:noFill/>
        </p:spPr>
        <p:txBody>
          <a:bodyPr wrap="square">
            <a:spAutoFit/>
          </a:bodyPr>
          <a:lstStyle/>
          <a:p>
            <a:r>
              <a:rPr lang="fr-FR" dirty="0"/>
              <a:t>Une partie du réseau a été renouvelé avec des tuyaux béton de diamètre supérieur à Cessens, Olliet et Cortagy.  </a:t>
            </a:r>
            <a:br>
              <a:rPr lang="fr-FR" dirty="0"/>
            </a:br>
            <a:br>
              <a:rPr lang="fr-FR" dirty="0"/>
            </a:br>
            <a:r>
              <a:rPr lang="fr-FR" dirty="0"/>
              <a:t>De nouvelles sections du réseau ont également été créés.</a:t>
            </a:r>
            <a:endParaRPr lang="fr-FR" sz="1800" dirty="0"/>
          </a:p>
        </p:txBody>
      </p:sp>
      <p:sp>
        <p:nvSpPr>
          <p:cNvPr id="3" name="Rectangle: Diagonal Corners Rounded 2">
            <a:extLst>
              <a:ext uri="{FF2B5EF4-FFF2-40B4-BE49-F238E27FC236}">
                <a16:creationId xmlns:a16="http://schemas.microsoft.com/office/drawing/2014/main" id="{F43EF9B5-D930-DA67-1E70-5AC68BF717B4}"/>
              </a:ext>
            </a:extLst>
          </p:cNvPr>
          <p:cNvSpPr/>
          <p:nvPr/>
        </p:nvSpPr>
        <p:spPr>
          <a:xfrm>
            <a:off x="6574333" y="4853461"/>
            <a:ext cx="3957818" cy="1604489"/>
          </a:xfrm>
          <a:prstGeom prst="round2Diag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solidFill>
                  <a:schemeClr val="tx1"/>
                </a:solidFill>
              </a:rPr>
              <a:t>Objectif</a:t>
            </a:r>
            <a:r>
              <a:rPr lang="fr-FR" dirty="0">
                <a:solidFill>
                  <a:schemeClr val="tx1"/>
                </a:solidFill>
              </a:rPr>
              <a:t> </a:t>
            </a:r>
          </a:p>
          <a:p>
            <a:endParaRPr lang="fr-FR" dirty="0">
              <a:solidFill>
                <a:schemeClr val="tx1"/>
              </a:solidFill>
            </a:endParaRPr>
          </a:p>
          <a:p>
            <a:r>
              <a:rPr lang="fr-FR" dirty="0">
                <a:solidFill>
                  <a:schemeClr val="tx1"/>
                </a:solidFill>
              </a:rPr>
              <a:t>Augmenter la capacité du réseau à absorber et évacuer les flux lors des événements de fortes intensités</a:t>
            </a:r>
          </a:p>
        </p:txBody>
      </p:sp>
    </p:spTree>
    <p:extLst>
      <p:ext uri="{BB962C8B-B14F-4D97-AF65-F5344CB8AC3E}">
        <p14:creationId xmlns:p14="http://schemas.microsoft.com/office/powerpoint/2010/main" val="255073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771158-D4AC-2D85-D18C-C67F096460C6}"/>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271B0767-1941-5B30-B3F5-C1DFEF7ED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E6A472EC-AB3C-923C-5B56-5041D9C8A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4C41E19E-82F8-AAA3-6CB8-BCAB74BBE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68A4E153-CF79-30CE-0522-F17832020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5D3DF1C8-D437-20A6-6CE7-5502E0D48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trench with a pipe in the ground&#10;&#10;Description automatically generated with medium confidence">
            <a:extLst>
              <a:ext uri="{FF2B5EF4-FFF2-40B4-BE49-F238E27FC236}">
                <a16:creationId xmlns:a16="http://schemas.microsoft.com/office/drawing/2014/main" id="{2AD1B9DF-3D0D-1586-E712-46BA20D71962}"/>
              </a:ext>
            </a:extLst>
          </p:cNvPr>
          <p:cNvPicPr>
            <a:picLocks noChangeAspect="1"/>
          </p:cNvPicPr>
          <p:nvPr/>
        </p:nvPicPr>
        <p:blipFill>
          <a:blip r:embed="rId2">
            <a:extLst>
              <a:ext uri="{28A0092B-C50C-407E-A947-70E740481C1C}">
                <a14:useLocalDpi xmlns:a14="http://schemas.microsoft.com/office/drawing/2010/main" val="0"/>
              </a:ext>
            </a:extLst>
          </a:blip>
          <a:srcRect l="38647" r="16930"/>
          <a:stretch/>
        </p:blipFill>
        <p:spPr>
          <a:xfrm>
            <a:off x="-1" y="0"/>
            <a:ext cx="4062133" cy="6858000"/>
          </a:xfrm>
          <a:prstGeom prst="rect">
            <a:avLst/>
          </a:prstGeom>
          <a:ln>
            <a:noFill/>
          </a:ln>
          <a:effectLst>
            <a:outerShdw blurRad="292100" dist="139700" dir="2700000" algn="tl" rotWithShape="0">
              <a:srgbClr val="333333">
                <a:alpha val="65000"/>
              </a:srgbClr>
            </a:outerShdw>
          </a:effectLst>
        </p:spPr>
      </p:pic>
      <p:pic>
        <p:nvPicPr>
          <p:cNvPr id="7" name="Picture 6" descr="A construction vehicle with a pipe in the ground&#10;&#10;Description automatically generated">
            <a:extLst>
              <a:ext uri="{FF2B5EF4-FFF2-40B4-BE49-F238E27FC236}">
                <a16:creationId xmlns:a16="http://schemas.microsoft.com/office/drawing/2014/main" id="{E892D588-680C-E0BB-1F60-C657E15267B2}"/>
              </a:ext>
            </a:extLst>
          </p:cNvPr>
          <p:cNvPicPr>
            <a:picLocks noChangeAspect="1"/>
          </p:cNvPicPr>
          <p:nvPr/>
        </p:nvPicPr>
        <p:blipFill>
          <a:blip r:embed="rId3">
            <a:extLst>
              <a:ext uri="{28A0092B-C50C-407E-A947-70E740481C1C}">
                <a14:useLocalDpi xmlns:a14="http://schemas.microsoft.com/office/drawing/2010/main" val="0"/>
              </a:ext>
            </a:extLst>
          </a:blip>
          <a:srcRect l="6798" r="14227"/>
          <a:stretch/>
        </p:blipFill>
        <p:spPr>
          <a:xfrm>
            <a:off x="4062133" y="0"/>
            <a:ext cx="4062134" cy="68580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E139FA7-F2C1-4A28-83CA-7892FE09A933}"/>
              </a:ext>
            </a:extLst>
          </p:cNvPr>
          <p:cNvPicPr>
            <a:picLocks noChangeAspect="1"/>
          </p:cNvPicPr>
          <p:nvPr/>
        </p:nvPicPr>
        <p:blipFill>
          <a:blip r:embed="rId4">
            <a:extLst>
              <a:ext uri="{28A0092B-C50C-407E-A947-70E740481C1C}">
                <a14:useLocalDpi xmlns:a14="http://schemas.microsoft.com/office/drawing/2010/main" val="0"/>
              </a:ext>
            </a:extLst>
          </a:blip>
          <a:srcRect l="10458" r="10458"/>
          <a:stretch/>
        </p:blipFill>
        <p:spPr>
          <a:xfrm>
            <a:off x="8124267" y="0"/>
            <a:ext cx="4067733" cy="6858000"/>
          </a:xfrm>
          <a:prstGeom prst="rect">
            <a:avLst/>
          </a:prstGeom>
          <a:ln>
            <a:noFill/>
          </a:ln>
          <a:effectLst>
            <a:outerShdw blurRad="292100" dist="139700" dir="2700000" algn="tl" rotWithShape="0">
              <a:srgbClr val="333333">
                <a:alpha val="65000"/>
              </a:srgbClr>
            </a:outerShdw>
          </a:effectLst>
        </p:spPr>
      </p:pic>
      <p:pic>
        <p:nvPicPr>
          <p:cNvPr id="15" name="Picture 14" descr="A logo of a coat of arms&#10;&#10;Description automatically generated">
            <a:extLst>
              <a:ext uri="{FF2B5EF4-FFF2-40B4-BE49-F238E27FC236}">
                <a16:creationId xmlns:a16="http://schemas.microsoft.com/office/drawing/2014/main" id="{3403E574-1116-97B2-2D26-02566902F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Tree>
    <p:extLst>
      <p:ext uri="{BB962C8B-B14F-4D97-AF65-F5344CB8AC3E}">
        <p14:creationId xmlns:p14="http://schemas.microsoft.com/office/powerpoint/2010/main" val="1594185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7EE80A-0841-7113-C46B-C6F1A987E093}"/>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AC5074B9-72D4-639F-D770-06F921BEF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3" name="Freeform: Shape 42">
            <a:extLst>
              <a:ext uri="{FF2B5EF4-FFF2-40B4-BE49-F238E27FC236}">
                <a16:creationId xmlns:a16="http://schemas.microsoft.com/office/drawing/2014/main" id="{877C080F-A16A-01FB-5070-7AD9D5B0B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61" name="Freeform: Shape 60">
            <a:extLst>
              <a:ext uri="{FF2B5EF4-FFF2-40B4-BE49-F238E27FC236}">
                <a16:creationId xmlns:a16="http://schemas.microsoft.com/office/drawing/2014/main" id="{34D13EB5-994A-785A-0782-AAA569D0C0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96C33F22-E1C8-FEFE-A080-19B3C83B7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1ECBA465-5C3D-9117-A26E-9A03F328E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65C6A7E-FCED-F8F6-D5DE-0477F6829AE1}"/>
              </a:ext>
            </a:extLst>
          </p:cNvPr>
          <p:cNvSpPr/>
          <p:nvPr/>
        </p:nvSpPr>
        <p:spPr>
          <a:xfrm>
            <a:off x="3076575" y="0"/>
            <a:ext cx="20193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453A18C-62D1-AB4C-26D7-246B7598FF5E}"/>
              </a:ext>
            </a:extLst>
          </p:cNvPr>
          <p:cNvSpPr>
            <a:spLocks noGrp="1"/>
          </p:cNvSpPr>
          <p:nvPr>
            <p:ph type="title"/>
          </p:nvPr>
        </p:nvSpPr>
        <p:spPr>
          <a:xfrm>
            <a:off x="448055" y="685800"/>
            <a:ext cx="11362945" cy="1325563"/>
          </a:xfrm>
        </p:spPr>
        <p:txBody>
          <a:bodyPr>
            <a:normAutofit/>
          </a:bodyPr>
          <a:lstStyle/>
          <a:p>
            <a:r>
              <a:rPr lang="fr-FR" sz="2800" dirty="0"/>
              <a:t>Les travaux réalisés : Fossé, création / recalibrage / agrandissement</a:t>
            </a:r>
          </a:p>
        </p:txBody>
      </p:sp>
      <p:sp>
        <p:nvSpPr>
          <p:cNvPr id="11" name="TextBox 10">
            <a:extLst>
              <a:ext uri="{FF2B5EF4-FFF2-40B4-BE49-F238E27FC236}">
                <a16:creationId xmlns:a16="http://schemas.microsoft.com/office/drawing/2014/main" id="{9C767462-B404-2FCB-F04A-CD5E9CF83842}"/>
              </a:ext>
            </a:extLst>
          </p:cNvPr>
          <p:cNvSpPr txBox="1"/>
          <p:nvPr/>
        </p:nvSpPr>
        <p:spPr>
          <a:xfrm>
            <a:off x="500836" y="2684609"/>
            <a:ext cx="7045361" cy="1200329"/>
          </a:xfrm>
          <a:prstGeom prst="rect">
            <a:avLst/>
          </a:prstGeom>
          <a:noFill/>
        </p:spPr>
        <p:txBody>
          <a:bodyPr wrap="square">
            <a:spAutoFit/>
          </a:bodyPr>
          <a:lstStyle/>
          <a:p>
            <a:r>
              <a:rPr lang="fr-FR" dirty="0"/>
              <a:t>Sur Olliet, Cessens, Cortagy et Murcier plusieurs fossés ont été réaménagés. Certains ont été reprofilés en forme de « Noue »</a:t>
            </a:r>
          </a:p>
          <a:p>
            <a:endParaRPr lang="fr-FR" sz="1800" dirty="0"/>
          </a:p>
          <a:p>
            <a:endParaRPr lang="fr-FR" sz="1800" dirty="0"/>
          </a:p>
        </p:txBody>
      </p:sp>
      <p:sp>
        <p:nvSpPr>
          <p:cNvPr id="3" name="Rectangle 2">
            <a:extLst>
              <a:ext uri="{FF2B5EF4-FFF2-40B4-BE49-F238E27FC236}">
                <a16:creationId xmlns:a16="http://schemas.microsoft.com/office/drawing/2014/main" id="{00459447-F284-BD31-9B20-F666EA91E1E4}"/>
              </a:ext>
            </a:extLst>
          </p:cNvPr>
          <p:cNvSpPr/>
          <p:nvPr/>
        </p:nvSpPr>
        <p:spPr>
          <a:xfrm>
            <a:off x="448055" y="3771090"/>
            <a:ext cx="7017460" cy="1957364"/>
          </a:xfrm>
          <a:prstGeom prst="rect">
            <a:avLst/>
          </a:prstGeom>
          <a:pattFill prst="pct90">
            <a:fgClr>
              <a:srgbClr val="996633"/>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reeform: Shape 6">
            <a:extLst>
              <a:ext uri="{FF2B5EF4-FFF2-40B4-BE49-F238E27FC236}">
                <a16:creationId xmlns:a16="http://schemas.microsoft.com/office/drawing/2014/main" id="{9F2C4F3D-83ED-DEAB-1438-962B70C725B2}"/>
              </a:ext>
            </a:extLst>
          </p:cNvPr>
          <p:cNvSpPr/>
          <p:nvPr/>
        </p:nvSpPr>
        <p:spPr>
          <a:xfrm>
            <a:off x="1798391" y="3771090"/>
            <a:ext cx="4292302" cy="1613647"/>
          </a:xfrm>
          <a:custGeom>
            <a:avLst/>
            <a:gdLst>
              <a:gd name="connsiteX0" fmla="*/ 0 w 4292302"/>
              <a:gd name="connsiteY0" fmla="*/ 0 h 1613647"/>
              <a:gd name="connsiteX1" fmla="*/ 1118796 w 4292302"/>
              <a:gd name="connsiteY1" fmla="*/ 1613647 h 1613647"/>
              <a:gd name="connsiteX2" fmla="*/ 3302598 w 4292302"/>
              <a:gd name="connsiteY2" fmla="*/ 1613647 h 1613647"/>
              <a:gd name="connsiteX3" fmla="*/ 4292302 w 4292302"/>
              <a:gd name="connsiteY3" fmla="*/ 0 h 1613647"/>
              <a:gd name="connsiteX4" fmla="*/ 0 w 4292302"/>
              <a:gd name="connsiteY4" fmla="*/ 0 h 161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2302" h="1613647">
                <a:moveTo>
                  <a:pt x="0" y="0"/>
                </a:moveTo>
                <a:lnTo>
                  <a:pt x="1118796" y="1613647"/>
                </a:lnTo>
                <a:lnTo>
                  <a:pt x="3302598" y="1613647"/>
                </a:lnTo>
                <a:lnTo>
                  <a:pt x="4292302"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5FA1C48-E7B4-1FEB-8189-F8C4A2317E12}"/>
              </a:ext>
            </a:extLst>
          </p:cNvPr>
          <p:cNvSpPr/>
          <p:nvPr/>
        </p:nvSpPr>
        <p:spPr>
          <a:xfrm>
            <a:off x="448055" y="3639439"/>
            <a:ext cx="1411044" cy="134468"/>
          </a:xfrm>
          <a:prstGeom prst="rect">
            <a:avLst/>
          </a:prstGeom>
          <a:pattFill prst="pct75">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38DF66B-4BE8-4FBF-4F5D-F44450CACAC1}"/>
              </a:ext>
            </a:extLst>
          </p:cNvPr>
          <p:cNvSpPr/>
          <p:nvPr/>
        </p:nvSpPr>
        <p:spPr>
          <a:xfrm>
            <a:off x="6085147" y="3651970"/>
            <a:ext cx="1380368" cy="138178"/>
          </a:xfrm>
          <a:prstGeom prst="rect">
            <a:avLst/>
          </a:prstGeom>
          <a:pattFill prst="pct75">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3A2CB895-A4AC-DDB1-43F0-A64BC4084D75}"/>
              </a:ext>
            </a:extLst>
          </p:cNvPr>
          <p:cNvSpPr/>
          <p:nvPr/>
        </p:nvSpPr>
        <p:spPr>
          <a:xfrm rot="3427678">
            <a:off x="1327337" y="4500606"/>
            <a:ext cx="2085781" cy="119293"/>
          </a:xfrm>
          <a:prstGeom prst="rect">
            <a:avLst/>
          </a:prstGeom>
          <a:pattFill prst="pct75">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7E9EFD06-8153-A2C3-65D2-4F485BA6E613}"/>
              </a:ext>
            </a:extLst>
          </p:cNvPr>
          <p:cNvSpPr/>
          <p:nvPr/>
        </p:nvSpPr>
        <p:spPr>
          <a:xfrm rot="18086795">
            <a:off x="4572318" y="4501524"/>
            <a:ext cx="2104919" cy="132187"/>
          </a:xfrm>
          <a:prstGeom prst="rect">
            <a:avLst/>
          </a:prstGeom>
          <a:pattFill prst="pct75">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D50A5F23-CC90-FAA2-39A4-0F37315A5A81}"/>
              </a:ext>
            </a:extLst>
          </p:cNvPr>
          <p:cNvSpPr/>
          <p:nvPr/>
        </p:nvSpPr>
        <p:spPr>
          <a:xfrm>
            <a:off x="2899166" y="5372668"/>
            <a:ext cx="2224076" cy="127314"/>
          </a:xfrm>
          <a:prstGeom prst="rect">
            <a:avLst/>
          </a:prstGeom>
          <a:pattFill prst="pct75">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descr="A logo of a coat of arms&#10;&#10;Description automatically generated">
            <a:extLst>
              <a:ext uri="{FF2B5EF4-FFF2-40B4-BE49-F238E27FC236}">
                <a16:creationId xmlns:a16="http://schemas.microsoft.com/office/drawing/2014/main" id="{1FE47BF3-C678-922D-4FA6-0F87E9FE6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
        <p:nvSpPr>
          <p:cNvPr id="4" name="Rectangle: Diagonal Corners Rounded 3">
            <a:extLst>
              <a:ext uri="{FF2B5EF4-FFF2-40B4-BE49-F238E27FC236}">
                <a16:creationId xmlns:a16="http://schemas.microsoft.com/office/drawing/2014/main" id="{95857805-6CB2-84B0-46EB-F63BF5CC363C}"/>
              </a:ext>
            </a:extLst>
          </p:cNvPr>
          <p:cNvSpPr/>
          <p:nvPr/>
        </p:nvSpPr>
        <p:spPr>
          <a:xfrm>
            <a:off x="7849848" y="2660885"/>
            <a:ext cx="3957818" cy="1711090"/>
          </a:xfrm>
          <a:prstGeom prst="round2Diag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b="1" dirty="0">
                <a:solidFill>
                  <a:schemeClr val="tx1"/>
                </a:solidFill>
              </a:rPr>
              <a:t>Objectif</a:t>
            </a:r>
          </a:p>
          <a:p>
            <a:endParaRPr lang="fr-FR" b="1" dirty="0">
              <a:solidFill>
                <a:schemeClr val="tx1"/>
              </a:solidFill>
            </a:endParaRPr>
          </a:p>
          <a:p>
            <a:r>
              <a:rPr lang="fr-FR" dirty="0">
                <a:solidFill>
                  <a:schemeClr val="tx1"/>
                </a:solidFill>
              </a:rPr>
              <a:t>Augmenter la capacité du réseau à absorber et évacuer les flux lors des événements de fortes intensités</a:t>
            </a:r>
          </a:p>
        </p:txBody>
      </p:sp>
    </p:spTree>
    <p:extLst>
      <p:ext uri="{BB962C8B-B14F-4D97-AF65-F5344CB8AC3E}">
        <p14:creationId xmlns:p14="http://schemas.microsoft.com/office/powerpoint/2010/main" val="3192662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with a tree in the background&#10;&#10;Description automatically generated">
            <a:extLst>
              <a:ext uri="{FF2B5EF4-FFF2-40B4-BE49-F238E27FC236}">
                <a16:creationId xmlns:a16="http://schemas.microsoft.com/office/drawing/2014/main" id="{B1F0D9D2-5964-8F8E-9741-1F28EA659B43}"/>
              </a:ext>
            </a:extLst>
          </p:cNvPr>
          <p:cNvPicPr>
            <a:picLocks noChangeAspect="1"/>
          </p:cNvPicPr>
          <p:nvPr/>
        </p:nvPicPr>
        <p:blipFill>
          <a:blip r:embed="rId2">
            <a:extLst>
              <a:ext uri="{28A0092B-C50C-407E-A947-70E740481C1C}">
                <a14:useLocalDpi xmlns:a14="http://schemas.microsoft.com/office/drawing/2010/main" val="0"/>
              </a:ext>
            </a:extLst>
          </a:blip>
          <a:srcRect l="3519" r="17407"/>
          <a:stretch/>
        </p:blipFill>
        <p:spPr>
          <a:xfrm>
            <a:off x="8124824" y="0"/>
            <a:ext cx="4067175" cy="6858000"/>
          </a:xfrm>
          <a:prstGeom prst="rect">
            <a:avLst/>
          </a:prstGeom>
        </p:spPr>
      </p:pic>
      <p:pic>
        <p:nvPicPr>
          <p:cNvPr id="5" name="Content Placeholder 4" descr="A construction vehicle digging a trench&#10;&#10;Description automatically generated">
            <a:extLst>
              <a:ext uri="{FF2B5EF4-FFF2-40B4-BE49-F238E27FC236}">
                <a16:creationId xmlns:a16="http://schemas.microsoft.com/office/drawing/2014/main" id="{D90A197B-6752-F185-2B4A-1B2B7C425B0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3889" r="7037"/>
          <a:stretch/>
        </p:blipFill>
        <p:spPr>
          <a:xfrm>
            <a:off x="4067174" y="0"/>
            <a:ext cx="4067176" cy="6858000"/>
          </a:xfrm>
          <a:prstGeom prst="rect">
            <a:avLst/>
          </a:prstGeom>
          <a:ln>
            <a:noFill/>
          </a:ln>
          <a:effectLst>
            <a:outerShdw blurRad="292100" dist="139700" dir="2700000" algn="tl" rotWithShape="0">
              <a:srgbClr val="333333">
                <a:alpha val="65000"/>
              </a:srgbClr>
            </a:outerShdw>
          </a:effectLst>
        </p:spPr>
      </p:pic>
      <p:pic>
        <p:nvPicPr>
          <p:cNvPr id="7" name="Picture 6" descr="A truck driving down a dirt road&#10;&#10;Description automatically generated">
            <a:extLst>
              <a:ext uri="{FF2B5EF4-FFF2-40B4-BE49-F238E27FC236}">
                <a16:creationId xmlns:a16="http://schemas.microsoft.com/office/drawing/2014/main" id="{A0559A9A-E512-A5A9-30BE-4EC4C35B7594}"/>
              </a:ext>
            </a:extLst>
          </p:cNvPr>
          <p:cNvPicPr>
            <a:picLocks noChangeAspect="1"/>
          </p:cNvPicPr>
          <p:nvPr/>
        </p:nvPicPr>
        <p:blipFill>
          <a:blip r:embed="rId4">
            <a:extLst>
              <a:ext uri="{28A0092B-C50C-407E-A947-70E740481C1C}">
                <a14:useLocalDpi xmlns:a14="http://schemas.microsoft.com/office/drawing/2010/main" val="0"/>
              </a:ext>
            </a:extLst>
          </a:blip>
          <a:srcRect l="3" r="21243"/>
          <a:stretch/>
        </p:blipFill>
        <p:spPr>
          <a:xfrm>
            <a:off x="-1" y="0"/>
            <a:ext cx="4067175" cy="6885765"/>
          </a:xfrm>
          <a:prstGeom prst="rect">
            <a:avLst/>
          </a:prstGeom>
          <a:ln>
            <a:noFill/>
          </a:ln>
          <a:effectLst>
            <a:outerShdw blurRad="292100" dist="139700" dir="2700000" algn="tl" rotWithShape="0">
              <a:srgbClr val="333333">
                <a:alpha val="65000"/>
              </a:srgbClr>
            </a:outerShdw>
          </a:effectLst>
        </p:spPr>
      </p:pic>
      <p:pic>
        <p:nvPicPr>
          <p:cNvPr id="10" name="Picture 9" descr="A logo of a coat of arms&#10;&#10;Description automatically generated">
            <a:extLst>
              <a:ext uri="{FF2B5EF4-FFF2-40B4-BE49-F238E27FC236}">
                <a16:creationId xmlns:a16="http://schemas.microsoft.com/office/drawing/2014/main" id="{B4946F97-2D76-2DB3-2FC7-313EF81167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5824" y="5477349"/>
            <a:ext cx="945176" cy="1061563"/>
          </a:xfrm>
          <a:prstGeom prst="rect">
            <a:avLst/>
          </a:prstGeom>
        </p:spPr>
      </p:pic>
    </p:spTree>
    <p:extLst>
      <p:ext uri="{BB962C8B-B14F-4D97-AF65-F5344CB8AC3E}">
        <p14:creationId xmlns:p14="http://schemas.microsoft.com/office/powerpoint/2010/main" val="1178418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1411</TotalTime>
  <Words>689</Words>
  <Application>Microsoft Office PowerPoint</Application>
  <PresentationFormat>Grand écran</PresentationFormat>
  <Paragraphs>56</Paragraphs>
  <Slides>15</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vt:i4>
      </vt:variant>
    </vt:vector>
  </HeadingPairs>
  <TitlesOfParts>
    <vt:vector size="20" baseType="lpstr">
      <vt:lpstr>Aptos</vt:lpstr>
      <vt:lpstr>Aptos Display</vt:lpstr>
      <vt:lpstr>Arial</vt:lpstr>
      <vt:lpstr>Calibri</vt:lpstr>
      <vt:lpstr>Office Theme</vt:lpstr>
      <vt:lpstr>Projet de réduction des risques liés aux évènements pluviométriques intenses</vt:lpstr>
      <vt:lpstr>Rappel du contexte</vt:lpstr>
      <vt:lpstr>Rappel du contexte</vt:lpstr>
      <vt:lpstr>Rappel du contexte</vt:lpstr>
      <vt:lpstr>Rappel du contexte</vt:lpstr>
      <vt:lpstr>Les travaux réalisés : Remplacement et renforcement de conduites</vt:lpstr>
      <vt:lpstr>Présentation PowerPoint</vt:lpstr>
      <vt:lpstr>Les travaux réalisés : Fossé, création / recalibrage / agrandissement</vt:lpstr>
      <vt:lpstr>Présentation PowerPoint</vt:lpstr>
      <vt:lpstr>Présentation PowerPoint</vt:lpstr>
      <vt:lpstr>Les travaux réalisés : Réalisation de pièges à embâcles et plages de dépôts</vt:lpstr>
      <vt:lpstr>Présentation PowerPoint</vt:lpstr>
      <vt:lpstr>Financement des travaux</vt:lpstr>
      <vt:lpstr>Présentation PowerPoint</vt:lpstr>
      <vt:lpstr>Entreprises partenaires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Cesmat, Francois (Prium,RAL,CEO)</dc:creator>
  <cp:lastModifiedBy>Céline Bouquet</cp:lastModifiedBy>
  <cp:revision>17</cp:revision>
  <cp:lastPrinted>2025-01-07T06:46:28Z</cp:lastPrinted>
  <dcterms:created xsi:type="dcterms:W3CDTF">2024-12-27T09:05:18Z</dcterms:created>
  <dcterms:modified xsi:type="dcterms:W3CDTF">2025-05-12T09:39:32Z</dcterms:modified>
</cp:coreProperties>
</file>